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rimo" charset="1" panose="020B0604020202020204"/>
      <p:regular r:id="rId33"/>
    </p:embeddedFont>
    <p:embeddedFont>
      <p:font typeface="Arial" charset="1" panose="020B0502020202020204"/>
      <p:regular r:id="rId34"/>
    </p:embeddedFont>
    <p:embeddedFont>
      <p:font typeface="Arimo Bold" charset="1" panose="020B0704020202020204"/>
      <p:regular r:id="rId35"/>
    </p:embeddedFont>
    <p:embeddedFont>
      <p:font typeface="Roboto" charset="1" panose="02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jpeg" Type="http://schemas.openxmlformats.org/officeDocument/2006/relationships/image"/><Relationship Id="rId7" Target="../media/image46.jpeg" Type="http://schemas.openxmlformats.org/officeDocument/2006/relationships/image"/><Relationship Id="rId8" Target="../media/image4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7.png" Type="http://schemas.openxmlformats.org/officeDocument/2006/relationships/image"/><Relationship Id="rId4" Target="../media/image58.svg" Type="http://schemas.openxmlformats.org/officeDocument/2006/relationships/image"/><Relationship Id="rId5" Target="../media/image5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png" Type="http://schemas.openxmlformats.org/officeDocument/2006/relationships/image"/><Relationship Id="rId12" Target="../media/image79.png" Type="http://schemas.openxmlformats.org/officeDocument/2006/relationships/image"/><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 Id="rId8" Target="../media/image75.png" Type="http://schemas.openxmlformats.org/officeDocument/2006/relationships/image"/><Relationship Id="rId9" Target="../media/image7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859C"/>
        </a:solidFill>
      </p:bgPr>
    </p:bg>
    <p:spTree>
      <p:nvGrpSpPr>
        <p:cNvPr id="1" name=""/>
        <p:cNvGrpSpPr/>
        <p:nvPr/>
      </p:nvGrpSpPr>
      <p:grpSpPr>
        <a:xfrm>
          <a:off x="0" y="0"/>
          <a:ext cx="0" cy="0"/>
          <a:chOff x="0" y="0"/>
          <a:chExt cx="0" cy="0"/>
        </a:xfrm>
      </p:grpSpPr>
      <p:grpSp>
        <p:nvGrpSpPr>
          <p:cNvPr name="Group 2" id="2"/>
          <p:cNvGrpSpPr/>
          <p:nvPr/>
        </p:nvGrpSpPr>
        <p:grpSpPr>
          <a:xfrm rot="0">
            <a:off x="1320464" y="1213786"/>
            <a:ext cx="15647072" cy="7641502"/>
            <a:chOff x="0" y="0"/>
            <a:chExt cx="20862763" cy="10188669"/>
          </a:xfrm>
        </p:grpSpPr>
        <p:sp>
          <p:nvSpPr>
            <p:cNvPr name="Freeform 3" id="3"/>
            <p:cNvSpPr/>
            <p:nvPr/>
          </p:nvSpPr>
          <p:spPr>
            <a:xfrm flipH="false" flipV="false" rot="0">
              <a:off x="0" y="0"/>
              <a:ext cx="20862798" cy="10188702"/>
            </a:xfrm>
            <a:custGeom>
              <a:avLst/>
              <a:gdLst/>
              <a:ahLst/>
              <a:cxnLst/>
              <a:rect r="r" b="b" t="t" l="l"/>
              <a:pathLst>
                <a:path h="10188702" w="20862798">
                  <a:moveTo>
                    <a:pt x="0" y="0"/>
                  </a:moveTo>
                  <a:lnTo>
                    <a:pt x="20862798" y="0"/>
                  </a:lnTo>
                  <a:lnTo>
                    <a:pt x="20862798" y="10188702"/>
                  </a:lnTo>
                  <a:lnTo>
                    <a:pt x="0" y="10188702"/>
                  </a:lnTo>
                  <a:close/>
                </a:path>
              </a:pathLst>
            </a:custGeom>
            <a:solidFill>
              <a:srgbClr val="FFFFFF"/>
            </a:solidFill>
          </p:spPr>
        </p:sp>
      </p:grpSp>
      <p:grpSp>
        <p:nvGrpSpPr>
          <p:cNvPr name="Group 4" id="4"/>
          <p:cNvGrpSpPr/>
          <p:nvPr/>
        </p:nvGrpSpPr>
        <p:grpSpPr>
          <a:xfrm rot="-5400000">
            <a:off x="10532590" y="2233300"/>
            <a:ext cx="5602474" cy="5602474"/>
            <a:chOff x="0" y="0"/>
            <a:chExt cx="7469965" cy="7469965"/>
          </a:xfrm>
        </p:grpSpPr>
        <p:sp>
          <p:nvSpPr>
            <p:cNvPr name="Freeform 5" id="5"/>
            <p:cNvSpPr/>
            <p:nvPr/>
          </p:nvSpPr>
          <p:spPr>
            <a:xfrm flipH="false" flipV="false" rot="0">
              <a:off x="0" y="0"/>
              <a:ext cx="7470013" cy="7470013"/>
            </a:xfrm>
            <a:custGeom>
              <a:avLst/>
              <a:gdLst/>
              <a:ahLst/>
              <a:cxnLst/>
              <a:rect r="r" b="b" t="t" l="l"/>
              <a:pathLst>
                <a:path h="7470013" w="7470013">
                  <a:moveTo>
                    <a:pt x="3734943" y="0"/>
                  </a:moveTo>
                  <a:cubicBezTo>
                    <a:pt x="1672209" y="0"/>
                    <a:pt x="0" y="1672209"/>
                    <a:pt x="0" y="3734943"/>
                  </a:cubicBezTo>
                  <a:cubicBezTo>
                    <a:pt x="0" y="5797677"/>
                    <a:pt x="1672209" y="7470013"/>
                    <a:pt x="3734943" y="7470013"/>
                  </a:cubicBezTo>
                  <a:cubicBezTo>
                    <a:pt x="5797677" y="7470013"/>
                    <a:pt x="7470013" y="5797804"/>
                    <a:pt x="7470013" y="3734943"/>
                  </a:cubicBezTo>
                  <a:cubicBezTo>
                    <a:pt x="7470013" y="1672082"/>
                    <a:pt x="5797804" y="0"/>
                    <a:pt x="3734943" y="0"/>
                  </a:cubicBezTo>
                  <a:close/>
                </a:path>
              </a:pathLst>
            </a:custGeom>
            <a:solidFill>
              <a:srgbClr val="31859C"/>
            </a:solidFill>
          </p:spPr>
        </p:sp>
      </p:grpSp>
      <p:grpSp>
        <p:nvGrpSpPr>
          <p:cNvPr name="Group 6" id="6"/>
          <p:cNvGrpSpPr/>
          <p:nvPr/>
        </p:nvGrpSpPr>
        <p:grpSpPr>
          <a:xfrm rot="5400000">
            <a:off x="5551316" y="4640052"/>
            <a:ext cx="1502102" cy="9963806"/>
            <a:chOff x="0" y="0"/>
            <a:chExt cx="2002803" cy="13285075"/>
          </a:xfrm>
        </p:grpSpPr>
        <p:sp>
          <p:nvSpPr>
            <p:cNvPr name="Freeform 7" id="7"/>
            <p:cNvSpPr/>
            <p:nvPr/>
          </p:nvSpPr>
          <p:spPr>
            <a:xfrm flipH="false" flipV="false" rot="0">
              <a:off x="0" y="0"/>
              <a:ext cx="2002790" cy="13285088"/>
            </a:xfrm>
            <a:custGeom>
              <a:avLst/>
              <a:gdLst/>
              <a:ahLst/>
              <a:cxnLst/>
              <a:rect r="r" b="b" t="t" l="l"/>
              <a:pathLst>
                <a:path h="13285088" w="2002790">
                  <a:moveTo>
                    <a:pt x="0" y="0"/>
                  </a:moveTo>
                  <a:lnTo>
                    <a:pt x="2002790" y="0"/>
                  </a:lnTo>
                  <a:lnTo>
                    <a:pt x="2002790" y="13285088"/>
                  </a:lnTo>
                  <a:lnTo>
                    <a:pt x="0" y="13285088"/>
                  </a:lnTo>
                  <a:close/>
                </a:path>
              </a:pathLst>
            </a:custGeom>
            <a:solidFill>
              <a:srgbClr val="1CADE4"/>
            </a:solidFill>
          </p:spPr>
        </p:sp>
      </p:grpSp>
      <p:grpSp>
        <p:nvGrpSpPr>
          <p:cNvPr name="Group 8" id="8"/>
          <p:cNvGrpSpPr/>
          <p:nvPr/>
        </p:nvGrpSpPr>
        <p:grpSpPr>
          <a:xfrm rot="0">
            <a:off x="0" y="6605314"/>
            <a:ext cx="3687586" cy="3681686"/>
            <a:chOff x="0" y="0"/>
            <a:chExt cx="4916781" cy="4908915"/>
          </a:xfrm>
        </p:grpSpPr>
        <p:sp>
          <p:nvSpPr>
            <p:cNvPr name="Freeform 9" id="9"/>
            <p:cNvSpPr/>
            <p:nvPr/>
          </p:nvSpPr>
          <p:spPr>
            <a:xfrm flipH="false" flipV="false" rot="0">
              <a:off x="0" y="0"/>
              <a:ext cx="4916805" cy="4908931"/>
            </a:xfrm>
            <a:custGeom>
              <a:avLst/>
              <a:gdLst/>
              <a:ahLst/>
              <a:cxnLst/>
              <a:rect r="r" b="b" t="t" l="l"/>
              <a:pathLst>
                <a:path h="4908931" w="4916805">
                  <a:moveTo>
                    <a:pt x="4916805" y="4908931"/>
                  </a:moveTo>
                  <a:lnTo>
                    <a:pt x="0" y="4908931"/>
                  </a:lnTo>
                  <a:lnTo>
                    <a:pt x="0" y="0"/>
                  </a:lnTo>
                  <a:close/>
                </a:path>
              </a:pathLst>
            </a:custGeom>
            <a:solidFill>
              <a:srgbClr val="D5DBDD"/>
            </a:solidFill>
          </p:spPr>
        </p:sp>
      </p:grpSp>
      <p:grpSp>
        <p:nvGrpSpPr>
          <p:cNvPr name="Group 10" id="10"/>
          <p:cNvGrpSpPr/>
          <p:nvPr/>
        </p:nvGrpSpPr>
        <p:grpSpPr>
          <a:xfrm rot="0">
            <a:off x="10762313" y="2463033"/>
            <a:ext cx="5143029" cy="5143008"/>
            <a:chOff x="0" y="0"/>
            <a:chExt cx="6857372" cy="6857344"/>
          </a:xfrm>
        </p:grpSpPr>
        <p:sp>
          <p:nvSpPr>
            <p:cNvPr name="Freeform 11" id="11"/>
            <p:cNvSpPr/>
            <p:nvPr/>
          </p:nvSpPr>
          <p:spPr>
            <a:xfrm flipH="false" flipV="false" rot="0">
              <a:off x="0" y="0"/>
              <a:ext cx="6857365" cy="6857365"/>
            </a:xfrm>
            <a:custGeom>
              <a:avLst/>
              <a:gdLst/>
              <a:ahLst/>
              <a:cxnLst/>
              <a:rect r="r" b="b" t="t" l="l"/>
              <a:pathLst>
                <a:path h="6857365" w="6857365">
                  <a:moveTo>
                    <a:pt x="6857365" y="3428746"/>
                  </a:moveTo>
                  <a:cubicBezTo>
                    <a:pt x="6857365" y="5322316"/>
                    <a:pt x="5322316" y="6857365"/>
                    <a:pt x="3428619" y="6857365"/>
                  </a:cubicBezTo>
                  <a:cubicBezTo>
                    <a:pt x="1534922" y="6857365"/>
                    <a:pt x="0" y="5322189"/>
                    <a:pt x="0" y="3428746"/>
                  </a:cubicBezTo>
                  <a:cubicBezTo>
                    <a:pt x="0" y="1535303"/>
                    <a:pt x="1535049" y="0"/>
                    <a:pt x="3428746" y="0"/>
                  </a:cubicBezTo>
                  <a:cubicBezTo>
                    <a:pt x="5322443" y="0"/>
                    <a:pt x="6857365" y="1535049"/>
                    <a:pt x="6857365" y="3428746"/>
                  </a:cubicBezTo>
                  <a:close/>
                </a:path>
              </a:pathLst>
            </a:custGeom>
            <a:blipFill>
              <a:blip r:embed="rId2"/>
              <a:stretch>
                <a:fillRect l="-23601" t="0" r="-23601" b="0"/>
              </a:stretch>
            </a:blipFill>
          </p:spPr>
        </p:sp>
      </p:grpSp>
      <p:sp>
        <p:nvSpPr>
          <p:cNvPr name="TextBox 12" id="12"/>
          <p:cNvSpPr txBox="true"/>
          <p:nvPr/>
        </p:nvSpPr>
        <p:spPr>
          <a:xfrm rot="0">
            <a:off x="2313632" y="2090582"/>
            <a:ext cx="6860029" cy="419576"/>
          </a:xfrm>
          <a:prstGeom prst="rect">
            <a:avLst/>
          </a:prstGeom>
        </p:spPr>
        <p:txBody>
          <a:bodyPr anchor="t" rtlCol="false" tIns="0" lIns="0" bIns="0" rIns="0">
            <a:spAutoFit/>
          </a:bodyPr>
          <a:lstStyle/>
          <a:p>
            <a:pPr algn="l">
              <a:lnSpc>
                <a:spcPts val="3104"/>
              </a:lnSpc>
            </a:pPr>
            <a:r>
              <a:rPr lang="en-US" sz="2699">
                <a:solidFill>
                  <a:srgbClr val="31859C"/>
                </a:solidFill>
                <a:latin typeface="Arimo"/>
                <a:ea typeface="Arimo"/>
                <a:cs typeface="Arimo"/>
                <a:sym typeface="Arimo"/>
              </a:rPr>
              <a:t>Rebranding and Website Design</a:t>
            </a:r>
          </a:p>
        </p:txBody>
      </p:sp>
      <p:sp>
        <p:nvSpPr>
          <p:cNvPr name="TextBox 13" id="13"/>
          <p:cNvSpPr txBox="true"/>
          <p:nvPr/>
        </p:nvSpPr>
        <p:spPr>
          <a:xfrm rot="0">
            <a:off x="2313632" y="6314406"/>
            <a:ext cx="6604329" cy="1257776"/>
          </a:xfrm>
          <a:prstGeom prst="rect">
            <a:avLst/>
          </a:prstGeom>
        </p:spPr>
        <p:txBody>
          <a:bodyPr anchor="t" rtlCol="false" tIns="0" lIns="0" bIns="0" rIns="0">
            <a:spAutoFit/>
          </a:bodyPr>
          <a:lstStyle/>
          <a:p>
            <a:pPr algn="l">
              <a:lnSpc>
                <a:spcPts val="3104"/>
              </a:lnSpc>
            </a:pPr>
            <a:r>
              <a:rPr lang="en-US" sz="2699">
                <a:solidFill>
                  <a:srgbClr val="31859C"/>
                </a:solidFill>
                <a:latin typeface="Arial"/>
                <a:ea typeface="Arial"/>
                <a:cs typeface="Arial"/>
                <a:sym typeface="Arial"/>
              </a:rPr>
              <a:t>Algonquin College of Applied Arts &amp; Technology Interactive Media Design - Applied Projects</a:t>
            </a:r>
          </a:p>
        </p:txBody>
      </p:sp>
      <p:grpSp>
        <p:nvGrpSpPr>
          <p:cNvPr name="Group 14" id="14"/>
          <p:cNvGrpSpPr/>
          <p:nvPr/>
        </p:nvGrpSpPr>
        <p:grpSpPr>
          <a:xfrm rot="0">
            <a:off x="-1373936" y="5928798"/>
            <a:ext cx="10944657" cy="103410"/>
            <a:chOff x="0" y="0"/>
            <a:chExt cx="14592876" cy="137880"/>
          </a:xfrm>
        </p:grpSpPr>
        <p:sp>
          <p:nvSpPr>
            <p:cNvPr name="Freeform 15" id="15"/>
            <p:cNvSpPr/>
            <p:nvPr/>
          </p:nvSpPr>
          <p:spPr>
            <a:xfrm flipH="false" flipV="false" rot="0">
              <a:off x="0" y="0"/>
              <a:ext cx="14592936" cy="137922"/>
            </a:xfrm>
            <a:custGeom>
              <a:avLst/>
              <a:gdLst/>
              <a:ahLst/>
              <a:cxnLst/>
              <a:rect r="r" b="b" t="t" l="l"/>
              <a:pathLst>
                <a:path h="137922" w="14592936">
                  <a:moveTo>
                    <a:pt x="0" y="0"/>
                  </a:moveTo>
                  <a:lnTo>
                    <a:pt x="14592936" y="0"/>
                  </a:lnTo>
                  <a:lnTo>
                    <a:pt x="14592936" y="137922"/>
                  </a:lnTo>
                  <a:lnTo>
                    <a:pt x="0" y="137922"/>
                  </a:lnTo>
                  <a:close/>
                </a:path>
              </a:pathLst>
            </a:custGeom>
            <a:solidFill>
              <a:srgbClr val="1CADE4"/>
            </a:solidFill>
          </p:spPr>
        </p:sp>
      </p:grpSp>
      <p:sp>
        <p:nvSpPr>
          <p:cNvPr name="Freeform 16" id="16"/>
          <p:cNvSpPr/>
          <p:nvPr/>
        </p:nvSpPr>
        <p:spPr>
          <a:xfrm flipH="false" flipV="false" rot="0">
            <a:off x="1127133" y="694227"/>
            <a:ext cx="6604329" cy="6380760"/>
          </a:xfrm>
          <a:custGeom>
            <a:avLst/>
            <a:gdLst/>
            <a:ahLst/>
            <a:cxnLst/>
            <a:rect r="r" b="b" t="t" l="l"/>
            <a:pathLst>
              <a:path h="6380760" w="6604329">
                <a:moveTo>
                  <a:pt x="0" y="0"/>
                </a:moveTo>
                <a:lnTo>
                  <a:pt x="6604329" y="0"/>
                </a:lnTo>
                <a:lnTo>
                  <a:pt x="6604329" y="6380760"/>
                </a:lnTo>
                <a:lnTo>
                  <a:pt x="0" y="6380760"/>
                </a:lnTo>
                <a:lnTo>
                  <a:pt x="0" y="0"/>
                </a:lnTo>
                <a:close/>
              </a:path>
            </a:pathLst>
          </a:custGeom>
          <a:blipFill>
            <a:blip r:embed="rId3"/>
            <a:stretch>
              <a:fillRect l="0" t="-1751" r="0" b="-175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42171" y="4193853"/>
            <a:ext cx="5831479" cy="3763531"/>
            <a:chOff x="0" y="0"/>
            <a:chExt cx="7775305" cy="5018041"/>
          </a:xfrm>
        </p:grpSpPr>
        <p:sp>
          <p:nvSpPr>
            <p:cNvPr name="Freeform 3" id="3"/>
            <p:cNvSpPr/>
            <p:nvPr/>
          </p:nvSpPr>
          <p:spPr>
            <a:xfrm flipH="false" flipV="false" rot="0">
              <a:off x="0" y="0"/>
              <a:ext cx="7775321" cy="5018024"/>
            </a:xfrm>
            <a:custGeom>
              <a:avLst/>
              <a:gdLst/>
              <a:ahLst/>
              <a:cxnLst/>
              <a:rect r="r" b="b" t="t" l="l"/>
              <a:pathLst>
                <a:path h="5018024" w="7775321">
                  <a:moveTo>
                    <a:pt x="0" y="0"/>
                  </a:moveTo>
                  <a:lnTo>
                    <a:pt x="7775321" y="0"/>
                  </a:lnTo>
                  <a:lnTo>
                    <a:pt x="7775321" y="5018024"/>
                  </a:lnTo>
                  <a:lnTo>
                    <a:pt x="0" y="5018024"/>
                  </a:lnTo>
                  <a:lnTo>
                    <a:pt x="0" y="0"/>
                  </a:lnTo>
                  <a:close/>
                </a:path>
              </a:pathLst>
            </a:custGeom>
            <a:blipFill>
              <a:blip r:embed="rId2"/>
              <a:stretch>
                <a:fillRect l="0" t="-32" r="0" b="-33"/>
              </a:stretch>
            </a:blipFill>
          </p:spPr>
        </p:sp>
      </p:grpSp>
      <p:grpSp>
        <p:nvGrpSpPr>
          <p:cNvPr name="Group 4" id="4"/>
          <p:cNvGrpSpPr/>
          <p:nvPr/>
        </p:nvGrpSpPr>
        <p:grpSpPr>
          <a:xfrm rot="0">
            <a:off x="-142510" y="2878650"/>
            <a:ext cx="18435272" cy="9525"/>
            <a:chOff x="0" y="0"/>
            <a:chExt cx="24580363" cy="12700"/>
          </a:xfrm>
        </p:grpSpPr>
        <p:sp>
          <p:nvSpPr>
            <p:cNvPr name="Freeform 5" id="5"/>
            <p:cNvSpPr/>
            <p:nvPr/>
          </p:nvSpPr>
          <p:spPr>
            <a:xfrm flipH="false" flipV="false" rot="0">
              <a:off x="0" y="0"/>
              <a:ext cx="24580342" cy="12700"/>
            </a:xfrm>
            <a:custGeom>
              <a:avLst/>
              <a:gdLst/>
              <a:ahLst/>
              <a:cxnLst/>
              <a:rect r="r" b="b" t="t" l="l"/>
              <a:pathLst>
                <a:path h="12700" w="24580342">
                  <a:moveTo>
                    <a:pt x="6350" y="0"/>
                  </a:moveTo>
                  <a:lnTo>
                    <a:pt x="24573992" y="0"/>
                  </a:lnTo>
                  <a:cubicBezTo>
                    <a:pt x="24577548" y="0"/>
                    <a:pt x="24580342" y="2794"/>
                    <a:pt x="24580342" y="6350"/>
                  </a:cubicBezTo>
                  <a:cubicBezTo>
                    <a:pt x="24580342" y="9906"/>
                    <a:pt x="24577548" y="12700"/>
                    <a:pt x="24573992"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6" id="6"/>
          <p:cNvGrpSpPr/>
          <p:nvPr/>
        </p:nvGrpSpPr>
        <p:grpSpPr>
          <a:xfrm rot="0">
            <a:off x="-142510" y="9244012"/>
            <a:ext cx="18435272" cy="9525"/>
            <a:chOff x="0" y="0"/>
            <a:chExt cx="24580363" cy="12700"/>
          </a:xfrm>
        </p:grpSpPr>
        <p:sp>
          <p:nvSpPr>
            <p:cNvPr name="Freeform 7" id="7"/>
            <p:cNvSpPr/>
            <p:nvPr/>
          </p:nvSpPr>
          <p:spPr>
            <a:xfrm flipH="false" flipV="false" rot="0">
              <a:off x="0" y="0"/>
              <a:ext cx="24580342" cy="12700"/>
            </a:xfrm>
            <a:custGeom>
              <a:avLst/>
              <a:gdLst/>
              <a:ahLst/>
              <a:cxnLst/>
              <a:rect r="r" b="b" t="t" l="l"/>
              <a:pathLst>
                <a:path h="12700" w="24580342">
                  <a:moveTo>
                    <a:pt x="6350" y="0"/>
                  </a:moveTo>
                  <a:lnTo>
                    <a:pt x="24573992" y="0"/>
                  </a:lnTo>
                  <a:cubicBezTo>
                    <a:pt x="24577548" y="0"/>
                    <a:pt x="24580342" y="2794"/>
                    <a:pt x="24580342" y="6350"/>
                  </a:cubicBezTo>
                  <a:cubicBezTo>
                    <a:pt x="24580342" y="9906"/>
                    <a:pt x="24577548" y="12700"/>
                    <a:pt x="24573992"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8" id="8"/>
          <p:cNvGrpSpPr/>
          <p:nvPr/>
        </p:nvGrpSpPr>
        <p:grpSpPr>
          <a:xfrm rot="1355">
            <a:off x="-142508" y="4150294"/>
            <a:ext cx="12089441" cy="9525"/>
            <a:chOff x="0" y="0"/>
            <a:chExt cx="16119255" cy="12700"/>
          </a:xfrm>
        </p:grpSpPr>
        <p:sp>
          <p:nvSpPr>
            <p:cNvPr name="Freeform 9" id="9"/>
            <p:cNvSpPr/>
            <p:nvPr/>
          </p:nvSpPr>
          <p:spPr>
            <a:xfrm flipH="false" flipV="false" rot="0">
              <a:off x="0" y="0"/>
              <a:ext cx="16119221" cy="12700"/>
            </a:xfrm>
            <a:custGeom>
              <a:avLst/>
              <a:gdLst/>
              <a:ahLst/>
              <a:cxnLst/>
              <a:rect r="r" b="b" t="t" l="l"/>
              <a:pathLst>
                <a:path h="12700" w="16119221">
                  <a:moveTo>
                    <a:pt x="6350" y="0"/>
                  </a:moveTo>
                  <a:lnTo>
                    <a:pt x="16112871" y="0"/>
                  </a:lnTo>
                  <a:cubicBezTo>
                    <a:pt x="16116427" y="0"/>
                    <a:pt x="16119221" y="2794"/>
                    <a:pt x="16119221" y="6350"/>
                  </a:cubicBezTo>
                  <a:cubicBezTo>
                    <a:pt x="16119221" y="9906"/>
                    <a:pt x="16116427" y="12700"/>
                    <a:pt x="16112871"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10" id="10"/>
          <p:cNvGrpSpPr/>
          <p:nvPr/>
        </p:nvGrpSpPr>
        <p:grpSpPr>
          <a:xfrm rot="1355">
            <a:off x="-142508" y="5424318"/>
            <a:ext cx="12089441" cy="9525"/>
            <a:chOff x="0" y="0"/>
            <a:chExt cx="16119255" cy="12700"/>
          </a:xfrm>
        </p:grpSpPr>
        <p:sp>
          <p:nvSpPr>
            <p:cNvPr name="Freeform 11" id="11"/>
            <p:cNvSpPr/>
            <p:nvPr/>
          </p:nvSpPr>
          <p:spPr>
            <a:xfrm flipH="false" flipV="false" rot="0">
              <a:off x="0" y="0"/>
              <a:ext cx="16119221" cy="12700"/>
            </a:xfrm>
            <a:custGeom>
              <a:avLst/>
              <a:gdLst/>
              <a:ahLst/>
              <a:cxnLst/>
              <a:rect r="r" b="b" t="t" l="l"/>
              <a:pathLst>
                <a:path h="12700" w="16119221">
                  <a:moveTo>
                    <a:pt x="6350" y="0"/>
                  </a:moveTo>
                  <a:lnTo>
                    <a:pt x="16112871" y="0"/>
                  </a:lnTo>
                  <a:cubicBezTo>
                    <a:pt x="16116427" y="0"/>
                    <a:pt x="16119221" y="2794"/>
                    <a:pt x="16119221" y="6350"/>
                  </a:cubicBezTo>
                  <a:cubicBezTo>
                    <a:pt x="16119221" y="9906"/>
                    <a:pt x="16116427" y="12700"/>
                    <a:pt x="16112871"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12" id="12"/>
          <p:cNvGrpSpPr/>
          <p:nvPr/>
        </p:nvGrpSpPr>
        <p:grpSpPr>
          <a:xfrm rot="1355">
            <a:off x="-142508" y="6698344"/>
            <a:ext cx="12089441" cy="9525"/>
            <a:chOff x="0" y="0"/>
            <a:chExt cx="16119255" cy="12700"/>
          </a:xfrm>
        </p:grpSpPr>
        <p:sp>
          <p:nvSpPr>
            <p:cNvPr name="Freeform 13" id="13"/>
            <p:cNvSpPr/>
            <p:nvPr/>
          </p:nvSpPr>
          <p:spPr>
            <a:xfrm flipH="false" flipV="false" rot="0">
              <a:off x="0" y="0"/>
              <a:ext cx="16119221" cy="12700"/>
            </a:xfrm>
            <a:custGeom>
              <a:avLst/>
              <a:gdLst/>
              <a:ahLst/>
              <a:cxnLst/>
              <a:rect r="r" b="b" t="t" l="l"/>
              <a:pathLst>
                <a:path h="12700" w="16119221">
                  <a:moveTo>
                    <a:pt x="6350" y="0"/>
                  </a:moveTo>
                  <a:lnTo>
                    <a:pt x="16112871" y="0"/>
                  </a:lnTo>
                  <a:cubicBezTo>
                    <a:pt x="16116427" y="0"/>
                    <a:pt x="16119221" y="2794"/>
                    <a:pt x="16119221" y="6350"/>
                  </a:cubicBezTo>
                  <a:cubicBezTo>
                    <a:pt x="16119221" y="9906"/>
                    <a:pt x="16116427" y="12700"/>
                    <a:pt x="16112871"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14" id="14"/>
          <p:cNvGrpSpPr/>
          <p:nvPr/>
        </p:nvGrpSpPr>
        <p:grpSpPr>
          <a:xfrm rot="1355">
            <a:off x="-142508" y="7972368"/>
            <a:ext cx="12089441" cy="9525"/>
            <a:chOff x="0" y="0"/>
            <a:chExt cx="16119255" cy="12700"/>
          </a:xfrm>
        </p:grpSpPr>
        <p:sp>
          <p:nvSpPr>
            <p:cNvPr name="Freeform 15" id="15"/>
            <p:cNvSpPr/>
            <p:nvPr/>
          </p:nvSpPr>
          <p:spPr>
            <a:xfrm flipH="false" flipV="false" rot="0">
              <a:off x="0" y="0"/>
              <a:ext cx="16119221" cy="12700"/>
            </a:xfrm>
            <a:custGeom>
              <a:avLst/>
              <a:gdLst/>
              <a:ahLst/>
              <a:cxnLst/>
              <a:rect r="r" b="b" t="t" l="l"/>
              <a:pathLst>
                <a:path h="12700" w="16119221">
                  <a:moveTo>
                    <a:pt x="6350" y="0"/>
                  </a:moveTo>
                  <a:lnTo>
                    <a:pt x="16112871" y="0"/>
                  </a:lnTo>
                  <a:cubicBezTo>
                    <a:pt x="16116427" y="0"/>
                    <a:pt x="16119221" y="2794"/>
                    <a:pt x="16119221" y="6350"/>
                  </a:cubicBezTo>
                  <a:cubicBezTo>
                    <a:pt x="16119221" y="9906"/>
                    <a:pt x="16116427" y="12700"/>
                    <a:pt x="16112871" y="12700"/>
                  </a:cubicBezTo>
                  <a:lnTo>
                    <a:pt x="6350" y="12700"/>
                  </a:lnTo>
                  <a:cubicBezTo>
                    <a:pt x="2794" y="12700"/>
                    <a:pt x="0" y="9906"/>
                    <a:pt x="0" y="6350"/>
                  </a:cubicBezTo>
                  <a:cubicBezTo>
                    <a:pt x="0" y="2794"/>
                    <a:pt x="2794" y="0"/>
                    <a:pt x="6350" y="0"/>
                  </a:cubicBezTo>
                  <a:close/>
                </a:path>
              </a:pathLst>
            </a:custGeom>
            <a:solidFill>
              <a:srgbClr val="064760"/>
            </a:solidFill>
          </p:spPr>
        </p:sp>
      </p:grpSp>
      <p:grpSp>
        <p:nvGrpSpPr>
          <p:cNvPr name="Group 16" id="16"/>
          <p:cNvGrpSpPr/>
          <p:nvPr/>
        </p:nvGrpSpPr>
        <p:grpSpPr>
          <a:xfrm rot="-5400000">
            <a:off x="8749964" y="6056568"/>
            <a:ext cx="6374887" cy="9525"/>
            <a:chOff x="0" y="0"/>
            <a:chExt cx="8499849" cy="12700"/>
          </a:xfrm>
        </p:grpSpPr>
        <p:sp>
          <p:nvSpPr>
            <p:cNvPr name="Freeform 17" id="17"/>
            <p:cNvSpPr/>
            <p:nvPr/>
          </p:nvSpPr>
          <p:spPr>
            <a:xfrm flipH="false" flipV="false" rot="0">
              <a:off x="6350" y="0"/>
              <a:ext cx="8487156" cy="12700"/>
            </a:xfrm>
            <a:custGeom>
              <a:avLst/>
              <a:gdLst/>
              <a:ahLst/>
              <a:cxnLst/>
              <a:rect r="r" b="b" t="t" l="l"/>
              <a:pathLst>
                <a:path h="12700" w="8487156">
                  <a:moveTo>
                    <a:pt x="0" y="0"/>
                  </a:moveTo>
                  <a:lnTo>
                    <a:pt x="8487156" y="0"/>
                  </a:lnTo>
                  <a:lnTo>
                    <a:pt x="8487156" y="12700"/>
                  </a:lnTo>
                  <a:lnTo>
                    <a:pt x="0" y="12700"/>
                  </a:lnTo>
                  <a:close/>
                </a:path>
              </a:pathLst>
            </a:custGeom>
            <a:solidFill>
              <a:srgbClr val="064760"/>
            </a:solidFill>
          </p:spPr>
        </p:sp>
      </p:grpSp>
      <p:sp>
        <p:nvSpPr>
          <p:cNvPr name="TextBox 18" id="18"/>
          <p:cNvSpPr txBox="true"/>
          <p:nvPr/>
        </p:nvSpPr>
        <p:spPr>
          <a:xfrm rot="0">
            <a:off x="1148338" y="981075"/>
            <a:ext cx="15991323" cy="962025"/>
          </a:xfrm>
          <a:prstGeom prst="rect">
            <a:avLst/>
          </a:prstGeom>
        </p:spPr>
        <p:txBody>
          <a:bodyPr anchor="t" rtlCol="false" tIns="0" lIns="0" bIns="0" rIns="0">
            <a:spAutoFit/>
          </a:bodyPr>
          <a:lstStyle/>
          <a:p>
            <a:pPr algn="ctr">
              <a:lnSpc>
                <a:spcPts val="7200"/>
              </a:lnSpc>
            </a:pPr>
            <a:r>
              <a:rPr lang="en-US" b="true" sz="6000" spc="-21">
                <a:solidFill>
                  <a:srgbClr val="31859C"/>
                </a:solidFill>
                <a:latin typeface="Arimo Bold"/>
                <a:ea typeface="Arimo Bold"/>
                <a:cs typeface="Arimo Bold"/>
                <a:sym typeface="Arimo Bold"/>
              </a:rPr>
              <a:t>Define - The User</a:t>
            </a:r>
          </a:p>
        </p:txBody>
      </p:sp>
      <p:sp>
        <p:nvSpPr>
          <p:cNvPr name="TextBox 19" id="19"/>
          <p:cNvSpPr txBox="true"/>
          <p:nvPr/>
        </p:nvSpPr>
        <p:spPr>
          <a:xfrm rot="0">
            <a:off x="2235775" y="3221816"/>
            <a:ext cx="8138403" cy="506730"/>
          </a:xfrm>
          <a:prstGeom prst="rect">
            <a:avLst/>
          </a:prstGeom>
        </p:spPr>
        <p:txBody>
          <a:bodyPr anchor="t" rtlCol="false" tIns="0" lIns="0" bIns="0" rIns="0">
            <a:spAutoFit/>
          </a:bodyPr>
          <a:lstStyle/>
          <a:p>
            <a:pPr algn="l">
              <a:lnSpc>
                <a:spcPts val="1800"/>
              </a:lnSpc>
            </a:pPr>
            <a:r>
              <a:rPr lang="en-US" sz="1200" spc="-8">
                <a:solidFill>
                  <a:srgbClr val="31859C"/>
                </a:solidFill>
                <a:latin typeface="Roboto"/>
                <a:ea typeface="Roboto"/>
                <a:cs typeface="Roboto"/>
                <a:sym typeface="Roboto"/>
              </a:rPr>
              <a:t>To ensure effective communication and tailored solutions, we began by identifying the primary users and analyzing their unique needs. This helped structure and format the information to deliver maximum impact.</a:t>
            </a:r>
          </a:p>
        </p:txBody>
      </p:sp>
      <p:sp>
        <p:nvSpPr>
          <p:cNvPr name="TextBox 20" id="20"/>
          <p:cNvSpPr txBox="true"/>
          <p:nvPr/>
        </p:nvSpPr>
        <p:spPr>
          <a:xfrm rot="0">
            <a:off x="2235775" y="4495841"/>
            <a:ext cx="8138403" cy="506730"/>
          </a:xfrm>
          <a:prstGeom prst="rect">
            <a:avLst/>
          </a:prstGeom>
        </p:spPr>
        <p:txBody>
          <a:bodyPr anchor="t" rtlCol="false" tIns="0" lIns="0" bIns="0" rIns="0">
            <a:spAutoFit/>
          </a:bodyPr>
          <a:lstStyle/>
          <a:p>
            <a:pPr algn="l">
              <a:lnSpc>
                <a:spcPts val="1800"/>
              </a:lnSpc>
            </a:pPr>
            <a:r>
              <a:rPr lang="en-US" sz="1200" spc="-8">
                <a:solidFill>
                  <a:srgbClr val="31859C"/>
                </a:solidFill>
                <a:latin typeface="Roboto"/>
                <a:ea typeface="Roboto"/>
                <a:cs typeface="Roboto"/>
                <a:sym typeface="Roboto"/>
              </a:rPr>
              <a:t>Primary User – Chief Human Resources Officer</a:t>
            </a:r>
          </a:p>
          <a:p>
            <a:pPr algn="l">
              <a:lnSpc>
                <a:spcPts val="1800"/>
              </a:lnSpc>
            </a:pPr>
            <a:r>
              <a:rPr lang="en-US" sz="1200" spc="-8">
                <a:solidFill>
                  <a:srgbClr val="31859C"/>
                </a:solidFill>
                <a:latin typeface="Roboto"/>
                <a:ea typeface="Roboto"/>
                <a:cs typeface="Roboto"/>
                <a:sym typeface="Roboto"/>
              </a:rPr>
              <a:t>	Carla Henderson</a:t>
            </a:r>
          </a:p>
        </p:txBody>
      </p:sp>
      <p:sp>
        <p:nvSpPr>
          <p:cNvPr name="TextBox 21" id="21"/>
          <p:cNvSpPr txBox="true"/>
          <p:nvPr/>
        </p:nvSpPr>
        <p:spPr>
          <a:xfrm rot="0">
            <a:off x="2235775" y="5769866"/>
            <a:ext cx="8138403" cy="506730"/>
          </a:xfrm>
          <a:prstGeom prst="rect">
            <a:avLst/>
          </a:prstGeom>
        </p:spPr>
        <p:txBody>
          <a:bodyPr anchor="t" rtlCol="false" tIns="0" lIns="0" bIns="0" rIns="0">
            <a:spAutoFit/>
          </a:bodyPr>
          <a:lstStyle/>
          <a:p>
            <a:pPr algn="l">
              <a:lnSpc>
                <a:spcPts val="1800"/>
              </a:lnSpc>
            </a:pPr>
            <a:r>
              <a:rPr lang="en-US" sz="1200" spc="-8">
                <a:solidFill>
                  <a:srgbClr val="31859C"/>
                </a:solidFill>
                <a:latin typeface="Roboto"/>
                <a:ea typeface="Roboto"/>
                <a:cs typeface="Roboto"/>
                <a:sym typeface="Roboto"/>
              </a:rPr>
              <a:t>Secondary User – Human Resources Recruiter</a:t>
            </a:r>
          </a:p>
          <a:p>
            <a:pPr algn="l">
              <a:lnSpc>
                <a:spcPts val="1800"/>
              </a:lnSpc>
            </a:pPr>
            <a:r>
              <a:rPr lang="en-US" sz="1200" spc="-8">
                <a:solidFill>
                  <a:srgbClr val="31859C"/>
                </a:solidFill>
                <a:latin typeface="Roboto"/>
                <a:ea typeface="Roboto"/>
                <a:cs typeface="Roboto"/>
                <a:sym typeface="Roboto"/>
              </a:rPr>
              <a:t>	Sarah Kang</a:t>
            </a:r>
          </a:p>
        </p:txBody>
      </p:sp>
      <p:sp>
        <p:nvSpPr>
          <p:cNvPr name="TextBox 22" id="22"/>
          <p:cNvSpPr txBox="true"/>
          <p:nvPr/>
        </p:nvSpPr>
        <p:spPr>
          <a:xfrm rot="0">
            <a:off x="2235775" y="7043891"/>
            <a:ext cx="8138403" cy="506730"/>
          </a:xfrm>
          <a:prstGeom prst="rect">
            <a:avLst/>
          </a:prstGeom>
        </p:spPr>
        <p:txBody>
          <a:bodyPr anchor="t" rtlCol="false" tIns="0" lIns="0" bIns="0" rIns="0">
            <a:spAutoFit/>
          </a:bodyPr>
          <a:lstStyle/>
          <a:p>
            <a:pPr algn="l">
              <a:lnSpc>
                <a:spcPts val="1800"/>
              </a:lnSpc>
            </a:pPr>
            <a:r>
              <a:rPr lang="en-US" sz="1200" spc="-8">
                <a:solidFill>
                  <a:srgbClr val="31859C"/>
                </a:solidFill>
                <a:latin typeface="Roboto"/>
                <a:ea typeface="Roboto"/>
                <a:cs typeface="Roboto"/>
                <a:sym typeface="Roboto"/>
              </a:rPr>
              <a:t>Tertiary User – Employment Recruiter</a:t>
            </a:r>
          </a:p>
          <a:p>
            <a:pPr algn="l">
              <a:lnSpc>
                <a:spcPts val="1800"/>
              </a:lnSpc>
            </a:pPr>
            <a:r>
              <a:rPr lang="en-US" sz="1200" spc="-8">
                <a:solidFill>
                  <a:srgbClr val="31859C"/>
                </a:solidFill>
                <a:latin typeface="Roboto"/>
                <a:ea typeface="Roboto"/>
                <a:cs typeface="Roboto"/>
                <a:sym typeface="Roboto"/>
              </a:rPr>
              <a:t>	Samuel Milien</a:t>
            </a:r>
          </a:p>
        </p:txBody>
      </p:sp>
      <p:sp>
        <p:nvSpPr>
          <p:cNvPr name="TextBox 23" id="23"/>
          <p:cNvSpPr txBox="true"/>
          <p:nvPr/>
        </p:nvSpPr>
        <p:spPr>
          <a:xfrm rot="0">
            <a:off x="2235775" y="8317916"/>
            <a:ext cx="8138403" cy="506730"/>
          </a:xfrm>
          <a:prstGeom prst="rect">
            <a:avLst/>
          </a:prstGeom>
        </p:spPr>
        <p:txBody>
          <a:bodyPr anchor="t" rtlCol="false" tIns="0" lIns="0" bIns="0" rIns="0">
            <a:spAutoFit/>
          </a:bodyPr>
          <a:lstStyle/>
          <a:p>
            <a:pPr algn="l">
              <a:lnSpc>
                <a:spcPts val="1800"/>
              </a:lnSpc>
            </a:pPr>
            <a:r>
              <a:rPr lang="en-US" sz="1200" spc="-8">
                <a:solidFill>
                  <a:srgbClr val="31859C"/>
                </a:solidFill>
                <a:latin typeface="Roboto"/>
                <a:ea typeface="Roboto"/>
                <a:cs typeface="Roboto"/>
                <a:sym typeface="Roboto"/>
              </a:rPr>
              <a:t>Inclusivity and accessibility are central values for Designed Spaces, reflecting its commitment to creating solutions that resonate with diverse audiences.</a:t>
            </a:r>
          </a:p>
        </p:txBody>
      </p:sp>
      <p:sp>
        <p:nvSpPr>
          <p:cNvPr name="TextBox 24" id="24"/>
          <p:cNvSpPr txBox="true"/>
          <p:nvPr/>
        </p:nvSpPr>
        <p:spPr>
          <a:xfrm rot="0">
            <a:off x="1135523" y="3270394"/>
            <a:ext cx="443259" cy="361950"/>
          </a:xfrm>
          <a:prstGeom prst="rect">
            <a:avLst/>
          </a:prstGeom>
        </p:spPr>
        <p:txBody>
          <a:bodyPr anchor="t" rtlCol="false" tIns="0" lIns="0" bIns="0" rIns="0">
            <a:spAutoFit/>
          </a:bodyPr>
          <a:lstStyle/>
          <a:p>
            <a:pPr algn="ctr">
              <a:lnSpc>
                <a:spcPts val="2640"/>
              </a:lnSpc>
            </a:pPr>
            <a:r>
              <a:rPr lang="en-US" b="true" sz="2200" spc="-6">
                <a:solidFill>
                  <a:srgbClr val="31859C"/>
                </a:solidFill>
                <a:latin typeface="Arimo Bold"/>
                <a:ea typeface="Arimo Bold"/>
                <a:cs typeface="Arimo Bold"/>
                <a:sym typeface="Arimo Bold"/>
              </a:rPr>
              <a:t>1</a:t>
            </a:r>
          </a:p>
        </p:txBody>
      </p:sp>
      <p:sp>
        <p:nvSpPr>
          <p:cNvPr name="TextBox 25" id="25"/>
          <p:cNvSpPr txBox="true"/>
          <p:nvPr/>
        </p:nvSpPr>
        <p:spPr>
          <a:xfrm rot="0">
            <a:off x="1135523" y="4544419"/>
            <a:ext cx="443259" cy="361950"/>
          </a:xfrm>
          <a:prstGeom prst="rect">
            <a:avLst/>
          </a:prstGeom>
        </p:spPr>
        <p:txBody>
          <a:bodyPr anchor="t" rtlCol="false" tIns="0" lIns="0" bIns="0" rIns="0">
            <a:spAutoFit/>
          </a:bodyPr>
          <a:lstStyle/>
          <a:p>
            <a:pPr algn="ctr">
              <a:lnSpc>
                <a:spcPts val="2640"/>
              </a:lnSpc>
            </a:pPr>
            <a:r>
              <a:rPr lang="en-US" b="true" sz="2200" spc="-6">
                <a:solidFill>
                  <a:srgbClr val="31859C"/>
                </a:solidFill>
                <a:latin typeface="Arimo Bold"/>
                <a:ea typeface="Arimo Bold"/>
                <a:cs typeface="Arimo Bold"/>
                <a:sym typeface="Arimo Bold"/>
              </a:rPr>
              <a:t>2</a:t>
            </a:r>
          </a:p>
        </p:txBody>
      </p:sp>
      <p:sp>
        <p:nvSpPr>
          <p:cNvPr name="TextBox 26" id="26"/>
          <p:cNvSpPr txBox="true"/>
          <p:nvPr/>
        </p:nvSpPr>
        <p:spPr>
          <a:xfrm rot="0">
            <a:off x="1135523" y="5818444"/>
            <a:ext cx="443259" cy="361950"/>
          </a:xfrm>
          <a:prstGeom prst="rect">
            <a:avLst/>
          </a:prstGeom>
        </p:spPr>
        <p:txBody>
          <a:bodyPr anchor="t" rtlCol="false" tIns="0" lIns="0" bIns="0" rIns="0">
            <a:spAutoFit/>
          </a:bodyPr>
          <a:lstStyle/>
          <a:p>
            <a:pPr algn="ctr">
              <a:lnSpc>
                <a:spcPts val="2640"/>
              </a:lnSpc>
            </a:pPr>
            <a:r>
              <a:rPr lang="en-US" b="true" sz="2200" spc="-6">
                <a:solidFill>
                  <a:srgbClr val="31859C"/>
                </a:solidFill>
                <a:latin typeface="Arimo Bold"/>
                <a:ea typeface="Arimo Bold"/>
                <a:cs typeface="Arimo Bold"/>
                <a:sym typeface="Arimo Bold"/>
              </a:rPr>
              <a:t>3</a:t>
            </a:r>
          </a:p>
        </p:txBody>
      </p:sp>
      <p:sp>
        <p:nvSpPr>
          <p:cNvPr name="TextBox 27" id="27"/>
          <p:cNvSpPr txBox="true"/>
          <p:nvPr/>
        </p:nvSpPr>
        <p:spPr>
          <a:xfrm rot="0">
            <a:off x="1135523" y="7092469"/>
            <a:ext cx="443259" cy="361950"/>
          </a:xfrm>
          <a:prstGeom prst="rect">
            <a:avLst/>
          </a:prstGeom>
        </p:spPr>
        <p:txBody>
          <a:bodyPr anchor="t" rtlCol="false" tIns="0" lIns="0" bIns="0" rIns="0">
            <a:spAutoFit/>
          </a:bodyPr>
          <a:lstStyle/>
          <a:p>
            <a:pPr algn="ctr">
              <a:lnSpc>
                <a:spcPts val="2640"/>
              </a:lnSpc>
            </a:pPr>
            <a:r>
              <a:rPr lang="en-US" b="true" sz="2200" spc="-6">
                <a:solidFill>
                  <a:srgbClr val="31859C"/>
                </a:solidFill>
                <a:latin typeface="Arimo Bold"/>
                <a:ea typeface="Arimo Bold"/>
                <a:cs typeface="Arimo Bold"/>
                <a:sym typeface="Arimo Bold"/>
              </a:rPr>
              <a:t>4</a:t>
            </a:r>
          </a:p>
        </p:txBody>
      </p:sp>
      <p:sp>
        <p:nvSpPr>
          <p:cNvPr name="TextBox 28" id="28"/>
          <p:cNvSpPr txBox="true"/>
          <p:nvPr/>
        </p:nvSpPr>
        <p:spPr>
          <a:xfrm rot="0">
            <a:off x="1135523" y="8366494"/>
            <a:ext cx="443259" cy="361950"/>
          </a:xfrm>
          <a:prstGeom prst="rect">
            <a:avLst/>
          </a:prstGeom>
        </p:spPr>
        <p:txBody>
          <a:bodyPr anchor="t" rtlCol="false" tIns="0" lIns="0" bIns="0" rIns="0">
            <a:spAutoFit/>
          </a:bodyPr>
          <a:lstStyle/>
          <a:p>
            <a:pPr algn="ctr">
              <a:lnSpc>
                <a:spcPts val="2640"/>
              </a:lnSpc>
            </a:pPr>
            <a:r>
              <a:rPr lang="en-US" b="true" sz="2200" spc="-6">
                <a:solidFill>
                  <a:srgbClr val="31859C"/>
                </a:solidFill>
                <a:latin typeface="Arimo Bold"/>
                <a:ea typeface="Arimo Bold"/>
                <a:cs typeface="Arimo Bold"/>
                <a:sym typeface="Arimo Bold"/>
              </a:rPr>
              <a:t>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66526" y="3649926"/>
            <a:ext cx="7734767" cy="5826470"/>
            <a:chOff x="0" y="0"/>
            <a:chExt cx="10313023" cy="7768627"/>
          </a:xfrm>
        </p:grpSpPr>
        <p:sp>
          <p:nvSpPr>
            <p:cNvPr name="Freeform 3" id="3"/>
            <p:cNvSpPr/>
            <p:nvPr/>
          </p:nvSpPr>
          <p:spPr>
            <a:xfrm flipH="false" flipV="false" rot="0">
              <a:off x="0" y="0"/>
              <a:ext cx="10313035" cy="7768590"/>
            </a:xfrm>
            <a:custGeom>
              <a:avLst/>
              <a:gdLst/>
              <a:ahLst/>
              <a:cxnLst/>
              <a:rect r="r" b="b" t="t" l="l"/>
              <a:pathLst>
                <a:path h="7768590" w="10313035">
                  <a:moveTo>
                    <a:pt x="0" y="0"/>
                  </a:moveTo>
                  <a:lnTo>
                    <a:pt x="10313035" y="0"/>
                  </a:lnTo>
                  <a:lnTo>
                    <a:pt x="10313035" y="7768590"/>
                  </a:lnTo>
                  <a:lnTo>
                    <a:pt x="0" y="7768590"/>
                  </a:lnTo>
                  <a:lnTo>
                    <a:pt x="0" y="0"/>
                  </a:lnTo>
                  <a:close/>
                </a:path>
              </a:pathLst>
            </a:custGeom>
            <a:blipFill>
              <a:blip r:embed="rId2"/>
              <a:stretch>
                <a:fillRect l="0" t="-47" r="0" b="-48"/>
              </a:stretch>
            </a:blipFill>
          </p:spPr>
        </p:sp>
      </p:grpSp>
      <p:grpSp>
        <p:nvGrpSpPr>
          <p:cNvPr name="Group 4" id="4"/>
          <p:cNvGrpSpPr/>
          <p:nvPr/>
        </p:nvGrpSpPr>
        <p:grpSpPr>
          <a:xfrm rot="0">
            <a:off x="9881784" y="3731688"/>
            <a:ext cx="7561220" cy="5652923"/>
            <a:chOff x="0" y="0"/>
            <a:chExt cx="10081627" cy="7537231"/>
          </a:xfrm>
        </p:grpSpPr>
        <p:sp>
          <p:nvSpPr>
            <p:cNvPr name="Freeform 5" id="5"/>
            <p:cNvSpPr/>
            <p:nvPr/>
          </p:nvSpPr>
          <p:spPr>
            <a:xfrm flipH="false" flipV="false" rot="0">
              <a:off x="0" y="0"/>
              <a:ext cx="10081641" cy="7537196"/>
            </a:xfrm>
            <a:custGeom>
              <a:avLst/>
              <a:gdLst/>
              <a:ahLst/>
              <a:cxnLst/>
              <a:rect r="r" b="b" t="t" l="l"/>
              <a:pathLst>
                <a:path h="7537196" w="10081641">
                  <a:moveTo>
                    <a:pt x="0" y="0"/>
                  </a:moveTo>
                  <a:lnTo>
                    <a:pt x="10081641" y="0"/>
                  </a:lnTo>
                  <a:lnTo>
                    <a:pt x="10081641" y="7537196"/>
                  </a:lnTo>
                  <a:lnTo>
                    <a:pt x="0" y="7537196"/>
                  </a:lnTo>
                  <a:lnTo>
                    <a:pt x="0" y="0"/>
                  </a:lnTo>
                  <a:close/>
                </a:path>
              </a:pathLst>
            </a:custGeom>
            <a:blipFill>
              <a:blip r:embed="rId3"/>
              <a:stretch>
                <a:fillRect l="-21" t="0" r="-21" b="0"/>
              </a:stretch>
            </a:blipFill>
          </p:spPr>
        </p:sp>
      </p:grpSp>
      <p:grpSp>
        <p:nvGrpSpPr>
          <p:cNvPr name="Group 6" id="6"/>
          <p:cNvGrpSpPr/>
          <p:nvPr/>
        </p:nvGrpSpPr>
        <p:grpSpPr>
          <a:xfrm rot="0">
            <a:off x="-4762" y="2935480"/>
            <a:ext cx="18297526" cy="9525"/>
            <a:chOff x="0" y="0"/>
            <a:chExt cx="24396701" cy="12700"/>
          </a:xfrm>
        </p:grpSpPr>
        <p:sp>
          <p:nvSpPr>
            <p:cNvPr name="Freeform 7" id="7"/>
            <p:cNvSpPr/>
            <p:nvPr/>
          </p:nvSpPr>
          <p:spPr>
            <a:xfrm flipH="false" flipV="false" rot="0">
              <a:off x="6350" y="0"/>
              <a:ext cx="24384000" cy="12700"/>
            </a:xfrm>
            <a:custGeom>
              <a:avLst/>
              <a:gdLst/>
              <a:ahLst/>
              <a:cxnLst/>
              <a:rect r="r" b="b" t="t" l="l"/>
              <a:pathLst>
                <a:path h="12700" w="24384000">
                  <a:moveTo>
                    <a:pt x="0" y="0"/>
                  </a:moveTo>
                  <a:lnTo>
                    <a:pt x="24384000" y="0"/>
                  </a:lnTo>
                  <a:lnTo>
                    <a:pt x="24384000" y="12700"/>
                  </a:lnTo>
                  <a:lnTo>
                    <a:pt x="0" y="12700"/>
                  </a:lnTo>
                  <a:close/>
                </a:path>
              </a:pathLst>
            </a:custGeom>
            <a:solidFill>
              <a:srgbClr val="064760"/>
            </a:solidFill>
          </p:spPr>
        </p:sp>
      </p:grpSp>
      <p:grpSp>
        <p:nvGrpSpPr>
          <p:cNvPr name="Group 8" id="8"/>
          <p:cNvGrpSpPr/>
          <p:nvPr/>
        </p:nvGrpSpPr>
        <p:grpSpPr>
          <a:xfrm rot="5400000">
            <a:off x="5383010" y="6691708"/>
            <a:ext cx="7512455" cy="9525"/>
            <a:chOff x="0" y="0"/>
            <a:chExt cx="10016607" cy="12700"/>
          </a:xfrm>
        </p:grpSpPr>
        <p:sp>
          <p:nvSpPr>
            <p:cNvPr name="Freeform 9" id="9"/>
            <p:cNvSpPr/>
            <p:nvPr/>
          </p:nvSpPr>
          <p:spPr>
            <a:xfrm flipH="false" flipV="false" rot="0">
              <a:off x="6350" y="0"/>
              <a:ext cx="10003917" cy="12700"/>
            </a:xfrm>
            <a:custGeom>
              <a:avLst/>
              <a:gdLst/>
              <a:ahLst/>
              <a:cxnLst/>
              <a:rect r="r" b="b" t="t" l="l"/>
              <a:pathLst>
                <a:path h="12700" w="10003917">
                  <a:moveTo>
                    <a:pt x="0" y="0"/>
                  </a:moveTo>
                  <a:lnTo>
                    <a:pt x="10003917" y="0"/>
                  </a:lnTo>
                  <a:lnTo>
                    <a:pt x="10003917" y="12700"/>
                  </a:lnTo>
                  <a:lnTo>
                    <a:pt x="0" y="12700"/>
                  </a:lnTo>
                  <a:close/>
                </a:path>
              </a:pathLst>
            </a:custGeom>
            <a:solidFill>
              <a:srgbClr val="064760"/>
            </a:solidFill>
          </p:spPr>
        </p:sp>
      </p:grpSp>
      <p:grpSp>
        <p:nvGrpSpPr>
          <p:cNvPr name="Group 10" id="10"/>
          <p:cNvGrpSpPr/>
          <p:nvPr/>
        </p:nvGrpSpPr>
        <p:grpSpPr>
          <a:xfrm rot="5399999">
            <a:off x="12796205" y="1455831"/>
            <a:ext cx="2959296" cy="9525"/>
            <a:chOff x="0" y="0"/>
            <a:chExt cx="3945728" cy="12700"/>
          </a:xfrm>
        </p:grpSpPr>
        <p:sp>
          <p:nvSpPr>
            <p:cNvPr name="Freeform 11" id="11"/>
            <p:cNvSpPr/>
            <p:nvPr/>
          </p:nvSpPr>
          <p:spPr>
            <a:xfrm flipH="false" flipV="false" rot="0">
              <a:off x="6350" y="0"/>
              <a:ext cx="3933063" cy="12700"/>
            </a:xfrm>
            <a:custGeom>
              <a:avLst/>
              <a:gdLst/>
              <a:ahLst/>
              <a:cxnLst/>
              <a:rect r="r" b="b" t="t" l="l"/>
              <a:pathLst>
                <a:path h="12700" w="3933063">
                  <a:moveTo>
                    <a:pt x="0" y="0"/>
                  </a:moveTo>
                  <a:lnTo>
                    <a:pt x="3933063" y="0"/>
                  </a:lnTo>
                  <a:lnTo>
                    <a:pt x="3933063" y="12700"/>
                  </a:lnTo>
                  <a:lnTo>
                    <a:pt x="0" y="12700"/>
                  </a:lnTo>
                  <a:close/>
                </a:path>
              </a:pathLst>
            </a:custGeom>
            <a:solidFill>
              <a:srgbClr val="064760"/>
            </a:solidFill>
          </p:spPr>
        </p:sp>
      </p:grpSp>
      <p:sp>
        <p:nvSpPr>
          <p:cNvPr name="Freeform 12" id="12"/>
          <p:cNvSpPr/>
          <p:nvPr/>
        </p:nvSpPr>
        <p:spPr>
          <a:xfrm flipH="false" flipV="false" rot="0">
            <a:off x="14547879" y="328046"/>
            <a:ext cx="2085221" cy="2188686"/>
          </a:xfrm>
          <a:custGeom>
            <a:avLst/>
            <a:gdLst/>
            <a:ahLst/>
            <a:cxnLst/>
            <a:rect r="r" b="b" t="t" l="l"/>
            <a:pathLst>
              <a:path h="2188686" w="2085221">
                <a:moveTo>
                  <a:pt x="0" y="0"/>
                </a:moveTo>
                <a:lnTo>
                  <a:pt x="2085221" y="0"/>
                </a:lnTo>
                <a:lnTo>
                  <a:pt x="2085221" y="2188686"/>
                </a:lnTo>
                <a:lnTo>
                  <a:pt x="0" y="2188686"/>
                </a:lnTo>
                <a:lnTo>
                  <a:pt x="0" y="0"/>
                </a:lnTo>
                <a:close/>
              </a:path>
            </a:pathLst>
          </a:custGeom>
          <a:blipFill>
            <a:blip r:embed="rId4">
              <a:extLst>
                <a:ext uri="{96DAC541-7B7A-43D3-8B79-37D633B846F1}">
                  <asvg:svgBlip xmlns:asvg="http://schemas.microsoft.com/office/drawing/2016/SVG/main" r:embed="rId5"/>
                </a:ext>
              </a:extLst>
            </a:blip>
            <a:stretch>
              <a:fillRect l="0" t="-246" r="0" b="-246"/>
            </a:stretch>
          </a:blipFill>
        </p:spPr>
      </p:sp>
      <p:sp>
        <p:nvSpPr>
          <p:cNvPr name="TextBox 13" id="13"/>
          <p:cNvSpPr txBox="true"/>
          <p:nvPr/>
        </p:nvSpPr>
        <p:spPr>
          <a:xfrm rot="0">
            <a:off x="1028700" y="3350109"/>
            <a:ext cx="6910589" cy="5512981"/>
          </a:xfrm>
          <a:prstGeom prst="rect">
            <a:avLst/>
          </a:prstGeom>
        </p:spPr>
        <p:txBody>
          <a:bodyPr anchor="t" rtlCol="false" tIns="0" lIns="0" bIns="0" rIns="0">
            <a:spAutoFit/>
          </a:bodyPr>
          <a:lstStyle/>
          <a:p>
            <a:pPr algn="l">
              <a:lnSpc>
                <a:spcPts val="3129"/>
              </a:lnSpc>
            </a:pPr>
            <a:r>
              <a:rPr lang="en-US" sz="2407">
                <a:solidFill>
                  <a:srgbClr val="424242"/>
                </a:solidFill>
                <a:latin typeface="Roboto"/>
                <a:ea typeface="Roboto"/>
                <a:cs typeface="Roboto"/>
                <a:sym typeface="Roboto"/>
              </a:rPr>
              <a:t>We guided key stakeholders through a detailed exploration of Designed Spaces, helping them understand how our platform can support their efforts in shaping organizational culture. This process led them to consider taking the next step: experiencing a demo of the platform’s capabilities.</a:t>
            </a:r>
          </a:p>
          <a:p>
            <a:pPr algn="l">
              <a:lnSpc>
                <a:spcPts val="3129"/>
              </a:lnSpc>
            </a:pPr>
          </a:p>
          <a:p>
            <a:pPr algn="l">
              <a:lnSpc>
                <a:spcPts val="3129"/>
              </a:lnSpc>
            </a:pPr>
            <a:r>
              <a:rPr lang="en-US" sz="2407">
                <a:solidFill>
                  <a:srgbClr val="424242"/>
                </a:solidFill>
                <a:latin typeface="Roboto"/>
                <a:ea typeface="Roboto"/>
                <a:cs typeface="Roboto"/>
                <a:sym typeface="Roboto"/>
              </a:rPr>
              <a:t>By carefully observing their experiences and understanding the steps they would take, we gained valuable insights into their needs. This allowed us to better structure the information and anticipate potential challenges, ensuring a smoother journey ahead.</a:t>
            </a:r>
          </a:p>
          <a:p>
            <a:pPr algn="l">
              <a:lnSpc>
                <a:spcPts val="3129"/>
              </a:lnSpc>
            </a:pPr>
            <a:r>
              <a:rPr lang="en-US" sz="2407">
                <a:solidFill>
                  <a:srgbClr val="424242"/>
                </a:solidFill>
                <a:latin typeface="Roboto"/>
                <a:ea typeface="Roboto"/>
                <a:cs typeface="Roboto"/>
                <a:sym typeface="Roboto"/>
              </a:rPr>
              <a:t>.</a:t>
            </a:r>
          </a:p>
        </p:txBody>
      </p:sp>
      <p:sp>
        <p:nvSpPr>
          <p:cNvPr name="TextBox 14" id="14"/>
          <p:cNvSpPr txBox="true"/>
          <p:nvPr/>
        </p:nvSpPr>
        <p:spPr>
          <a:xfrm rot="0">
            <a:off x="1028700" y="964992"/>
            <a:ext cx="10938838" cy="1112520"/>
          </a:xfrm>
          <a:prstGeom prst="rect">
            <a:avLst/>
          </a:prstGeom>
        </p:spPr>
        <p:txBody>
          <a:bodyPr anchor="t" rtlCol="false" tIns="0" lIns="0" bIns="0" rIns="0">
            <a:spAutoFit/>
          </a:bodyPr>
          <a:lstStyle/>
          <a:p>
            <a:pPr algn="l">
              <a:lnSpc>
                <a:spcPts val="7980"/>
              </a:lnSpc>
            </a:pPr>
            <a:r>
              <a:rPr lang="en-US" sz="5700">
                <a:solidFill>
                  <a:srgbClr val="424242"/>
                </a:solidFill>
                <a:latin typeface="Roboto"/>
                <a:ea typeface="Roboto"/>
                <a:cs typeface="Roboto"/>
                <a:sym typeface="Roboto"/>
              </a:rPr>
              <a:t>Define – The Journey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329851">
            <a:off x="433242" y="1906236"/>
            <a:ext cx="1419517" cy="19050"/>
            <a:chOff x="0" y="0"/>
            <a:chExt cx="1892689" cy="25400"/>
          </a:xfrm>
        </p:grpSpPr>
        <p:sp>
          <p:nvSpPr>
            <p:cNvPr name="Freeform 3" id="3"/>
            <p:cNvSpPr/>
            <p:nvPr/>
          </p:nvSpPr>
          <p:spPr>
            <a:xfrm flipH="false" flipV="false" rot="0">
              <a:off x="0" y="0"/>
              <a:ext cx="1892681" cy="25400"/>
            </a:xfrm>
            <a:custGeom>
              <a:avLst/>
              <a:gdLst/>
              <a:ahLst/>
              <a:cxnLst/>
              <a:rect r="r" b="b" t="t" l="l"/>
              <a:pathLst>
                <a:path h="25400" w="1892681">
                  <a:moveTo>
                    <a:pt x="12700" y="0"/>
                  </a:moveTo>
                  <a:lnTo>
                    <a:pt x="1879981" y="0"/>
                  </a:lnTo>
                  <a:cubicBezTo>
                    <a:pt x="1886966" y="0"/>
                    <a:pt x="1892681" y="5715"/>
                    <a:pt x="1892681" y="12700"/>
                  </a:cubicBezTo>
                  <a:cubicBezTo>
                    <a:pt x="1892681" y="19685"/>
                    <a:pt x="1886966" y="25400"/>
                    <a:pt x="1879981" y="25400"/>
                  </a:cubicBezTo>
                  <a:lnTo>
                    <a:pt x="12700" y="25400"/>
                  </a:lnTo>
                  <a:cubicBezTo>
                    <a:pt x="5715" y="25400"/>
                    <a:pt x="0" y="19685"/>
                    <a:pt x="0" y="12700"/>
                  </a:cubicBezTo>
                  <a:cubicBezTo>
                    <a:pt x="0" y="5715"/>
                    <a:pt x="5715" y="0"/>
                    <a:pt x="12700" y="0"/>
                  </a:cubicBezTo>
                  <a:close/>
                </a:path>
              </a:pathLst>
            </a:custGeom>
            <a:solidFill>
              <a:srgbClr val="1CADE4"/>
            </a:solidFill>
          </p:spPr>
        </p:sp>
      </p:grpSp>
      <p:grpSp>
        <p:nvGrpSpPr>
          <p:cNvPr name="Group 4" id="4"/>
          <p:cNvGrpSpPr/>
          <p:nvPr/>
        </p:nvGrpSpPr>
        <p:grpSpPr>
          <a:xfrm rot="0">
            <a:off x="5342862" y="0"/>
            <a:ext cx="12945136" cy="10287000"/>
            <a:chOff x="0" y="0"/>
            <a:chExt cx="17260181" cy="13716000"/>
          </a:xfrm>
        </p:grpSpPr>
        <p:sp>
          <p:nvSpPr>
            <p:cNvPr name="Freeform 5" id="5"/>
            <p:cNvSpPr/>
            <p:nvPr/>
          </p:nvSpPr>
          <p:spPr>
            <a:xfrm flipH="false" flipV="false" rot="0">
              <a:off x="0" y="0"/>
              <a:ext cx="17260188" cy="13716000"/>
            </a:xfrm>
            <a:custGeom>
              <a:avLst/>
              <a:gdLst/>
              <a:ahLst/>
              <a:cxnLst/>
              <a:rect r="r" b="b" t="t" l="l"/>
              <a:pathLst>
                <a:path h="13716000" w="17260188">
                  <a:moveTo>
                    <a:pt x="0" y="0"/>
                  </a:moveTo>
                  <a:lnTo>
                    <a:pt x="17260188" y="0"/>
                  </a:lnTo>
                  <a:lnTo>
                    <a:pt x="17260188" y="13716000"/>
                  </a:lnTo>
                  <a:lnTo>
                    <a:pt x="0" y="13716000"/>
                  </a:lnTo>
                  <a:lnTo>
                    <a:pt x="0" y="0"/>
                  </a:lnTo>
                  <a:close/>
                </a:path>
              </a:pathLst>
            </a:custGeom>
            <a:blipFill>
              <a:blip r:embed="rId2"/>
              <a:stretch>
                <a:fillRect l="-21519" t="0" r="-21519" b="0"/>
              </a:stretch>
            </a:blipFill>
          </p:spPr>
        </p:sp>
      </p:grpSp>
      <p:grpSp>
        <p:nvGrpSpPr>
          <p:cNvPr name="Group 6" id="6"/>
          <p:cNvGrpSpPr/>
          <p:nvPr/>
        </p:nvGrpSpPr>
        <p:grpSpPr>
          <a:xfrm rot="0">
            <a:off x="-19050" y="-19050"/>
            <a:ext cx="5342859" cy="10287000"/>
            <a:chOff x="0" y="0"/>
            <a:chExt cx="7123812" cy="13716001"/>
          </a:xfrm>
        </p:grpSpPr>
        <p:sp>
          <p:nvSpPr>
            <p:cNvPr name="Freeform 7" id="7"/>
            <p:cNvSpPr/>
            <p:nvPr/>
          </p:nvSpPr>
          <p:spPr>
            <a:xfrm flipH="false" flipV="false" rot="0">
              <a:off x="0" y="0"/>
              <a:ext cx="7123811" cy="13716000"/>
            </a:xfrm>
            <a:custGeom>
              <a:avLst/>
              <a:gdLst/>
              <a:ahLst/>
              <a:cxnLst/>
              <a:rect r="r" b="b" t="t" l="l"/>
              <a:pathLst>
                <a:path h="13716000" w="7123811">
                  <a:moveTo>
                    <a:pt x="0" y="0"/>
                  </a:moveTo>
                  <a:lnTo>
                    <a:pt x="7123811" y="0"/>
                  </a:lnTo>
                  <a:lnTo>
                    <a:pt x="7123811" y="13716000"/>
                  </a:lnTo>
                  <a:lnTo>
                    <a:pt x="0" y="13716000"/>
                  </a:lnTo>
                  <a:close/>
                </a:path>
              </a:pathLst>
            </a:custGeom>
            <a:solidFill>
              <a:srgbClr val="31859C"/>
            </a:solidFill>
          </p:spPr>
        </p:sp>
      </p:grpSp>
      <p:sp>
        <p:nvSpPr>
          <p:cNvPr name="TextBox 8" id="8"/>
          <p:cNvSpPr txBox="true"/>
          <p:nvPr/>
        </p:nvSpPr>
        <p:spPr>
          <a:xfrm rot="0">
            <a:off x="830871" y="769579"/>
            <a:ext cx="4420551" cy="906631"/>
          </a:xfrm>
          <a:prstGeom prst="rect">
            <a:avLst/>
          </a:prstGeom>
        </p:spPr>
        <p:txBody>
          <a:bodyPr anchor="t" rtlCol="false" tIns="0" lIns="0" bIns="0" rIns="0">
            <a:spAutoFit/>
          </a:bodyPr>
          <a:lstStyle/>
          <a:p>
            <a:pPr algn="l">
              <a:lnSpc>
                <a:spcPts val="6480"/>
              </a:lnSpc>
            </a:pPr>
            <a:r>
              <a:rPr lang="en-US" b="true" sz="5400" spc="-15">
                <a:solidFill>
                  <a:srgbClr val="FFFFFF"/>
                </a:solidFill>
                <a:latin typeface="Arimo Bold"/>
                <a:ea typeface="Arimo Bold"/>
                <a:cs typeface="Arimo Bold"/>
                <a:sym typeface="Arimo Bold"/>
              </a:rPr>
              <a:t>Design</a:t>
            </a:r>
          </a:p>
        </p:txBody>
      </p:sp>
      <p:grpSp>
        <p:nvGrpSpPr>
          <p:cNvPr name="Group 9" id="9"/>
          <p:cNvGrpSpPr/>
          <p:nvPr/>
        </p:nvGrpSpPr>
        <p:grpSpPr>
          <a:xfrm rot="0">
            <a:off x="1157289" y="2325185"/>
            <a:ext cx="10163847" cy="5904816"/>
            <a:chOff x="0" y="0"/>
            <a:chExt cx="13551796" cy="7873088"/>
          </a:xfrm>
        </p:grpSpPr>
        <p:sp>
          <p:nvSpPr>
            <p:cNvPr name="Freeform 10" id="10"/>
            <p:cNvSpPr/>
            <p:nvPr/>
          </p:nvSpPr>
          <p:spPr>
            <a:xfrm flipH="false" flipV="false" rot="0">
              <a:off x="0" y="0"/>
              <a:ext cx="13551788" cy="7873111"/>
            </a:xfrm>
            <a:custGeom>
              <a:avLst/>
              <a:gdLst/>
              <a:ahLst/>
              <a:cxnLst/>
              <a:rect r="r" b="b" t="t" l="l"/>
              <a:pathLst>
                <a:path h="7873111" w="13551788">
                  <a:moveTo>
                    <a:pt x="0" y="0"/>
                  </a:moveTo>
                  <a:lnTo>
                    <a:pt x="13551788" y="0"/>
                  </a:lnTo>
                  <a:lnTo>
                    <a:pt x="13551788" y="7873111"/>
                  </a:lnTo>
                  <a:lnTo>
                    <a:pt x="0" y="7873111"/>
                  </a:lnTo>
                  <a:close/>
                </a:path>
              </a:pathLst>
            </a:custGeom>
            <a:solidFill>
              <a:srgbClr val="1482AC">
                <a:alpha val="49804"/>
              </a:srgbClr>
            </a:solidFill>
          </p:spPr>
        </p:sp>
      </p:grpSp>
      <p:sp>
        <p:nvSpPr>
          <p:cNvPr name="TextBox 11" id="11"/>
          <p:cNvSpPr txBox="true"/>
          <p:nvPr/>
        </p:nvSpPr>
        <p:spPr>
          <a:xfrm rot="0">
            <a:off x="2233843" y="3086641"/>
            <a:ext cx="8532609" cy="5812742"/>
          </a:xfrm>
          <a:prstGeom prst="rect">
            <a:avLst/>
          </a:prstGeom>
        </p:spPr>
        <p:txBody>
          <a:bodyPr anchor="t" rtlCol="false" tIns="0" lIns="0" bIns="0" rIns="0">
            <a:spAutoFit/>
          </a:bodyPr>
          <a:lstStyle/>
          <a:p>
            <a:pPr algn="l">
              <a:lnSpc>
                <a:spcPts val="3240"/>
              </a:lnSpc>
            </a:pPr>
            <a:r>
              <a:rPr lang="en-US" sz="2700">
                <a:solidFill>
                  <a:srgbClr val="F9F9F9"/>
                </a:solidFill>
                <a:latin typeface="Roboto"/>
                <a:ea typeface="Roboto"/>
                <a:cs typeface="Roboto"/>
                <a:sym typeface="Roboto"/>
              </a:rPr>
              <a:t>Once we understood the project, users and target audience, we could start the Design phase.</a:t>
            </a:r>
          </a:p>
          <a:p>
            <a:pPr algn="l">
              <a:lnSpc>
                <a:spcPts val="3713"/>
              </a:lnSpc>
            </a:pPr>
          </a:p>
          <a:p>
            <a:pPr algn="l">
              <a:lnSpc>
                <a:spcPts val="3713"/>
              </a:lnSpc>
            </a:pPr>
            <a:r>
              <a:rPr lang="en-US" sz="2700">
                <a:solidFill>
                  <a:srgbClr val="F9F9F9"/>
                </a:solidFill>
                <a:latin typeface="Roboto"/>
                <a:ea typeface="Roboto"/>
                <a:cs typeface="Roboto"/>
                <a:sym typeface="Roboto"/>
              </a:rPr>
              <a:t>This phase involved creating a fresh logo and comprehensive branding guide, establishing a cohesive identity for Designed Spaces. Additionally, we developed a user-friendly website designed to seamlessly integrate the two sub-brands, providing a unified platform for the organization.</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5889" y="0"/>
            <a:ext cx="9259889" cy="10452100"/>
            <a:chOff x="0" y="0"/>
            <a:chExt cx="3132358" cy="3535649"/>
          </a:xfrm>
        </p:grpSpPr>
        <p:sp>
          <p:nvSpPr>
            <p:cNvPr name="Freeform 3" id="3"/>
            <p:cNvSpPr/>
            <p:nvPr/>
          </p:nvSpPr>
          <p:spPr>
            <a:xfrm flipH="false" flipV="false" rot="0">
              <a:off x="0" y="0"/>
              <a:ext cx="3132358" cy="3535649"/>
            </a:xfrm>
            <a:custGeom>
              <a:avLst/>
              <a:gdLst/>
              <a:ahLst/>
              <a:cxnLst/>
              <a:rect r="r" b="b" t="t" l="l"/>
              <a:pathLst>
                <a:path h="3535649" w="3132358">
                  <a:moveTo>
                    <a:pt x="0" y="0"/>
                  </a:moveTo>
                  <a:lnTo>
                    <a:pt x="3132358" y="0"/>
                  </a:lnTo>
                  <a:lnTo>
                    <a:pt x="3132358" y="3535649"/>
                  </a:lnTo>
                  <a:lnTo>
                    <a:pt x="0" y="3535649"/>
                  </a:lnTo>
                  <a:close/>
                </a:path>
              </a:pathLst>
            </a:custGeom>
            <a:solidFill>
              <a:srgbClr val="046C82"/>
            </a:solidFill>
          </p:spPr>
        </p:sp>
      </p:grpSp>
      <p:sp>
        <p:nvSpPr>
          <p:cNvPr name="AutoShape 4" id="4"/>
          <p:cNvSpPr/>
          <p:nvPr/>
        </p:nvSpPr>
        <p:spPr>
          <a:xfrm rot="0">
            <a:off x="8420099" y="0"/>
            <a:ext cx="9867901" cy="10287000"/>
          </a:xfrm>
          <a:prstGeom prst="rect">
            <a:avLst/>
          </a:prstGeom>
          <a:solidFill>
            <a:srgbClr val="31859C"/>
          </a:solidFill>
        </p:spPr>
      </p:sp>
      <p:sp>
        <p:nvSpPr>
          <p:cNvPr name="AutoShape 5" id="5"/>
          <p:cNvSpPr/>
          <p:nvPr/>
        </p:nvSpPr>
        <p:spPr>
          <a:xfrm>
            <a:off x="10003073" y="3293347"/>
            <a:ext cx="6701953" cy="0"/>
          </a:xfrm>
          <a:prstGeom prst="line">
            <a:avLst/>
          </a:prstGeom>
          <a:ln cap="rnd" w="9525">
            <a:solidFill>
              <a:srgbClr val="FFFFFF">
                <a:alpha val="29804"/>
              </a:srgbClr>
            </a:solidFill>
            <a:prstDash val="solid"/>
            <a:headEnd type="none" len="sm" w="sm"/>
            <a:tailEnd type="none" len="sm" w="sm"/>
          </a:ln>
        </p:spPr>
      </p:sp>
      <p:sp>
        <p:nvSpPr>
          <p:cNvPr name="TextBox 6" id="6"/>
          <p:cNvSpPr txBox="true"/>
          <p:nvPr/>
        </p:nvSpPr>
        <p:spPr>
          <a:xfrm rot="0">
            <a:off x="10035173" y="3799374"/>
            <a:ext cx="6669853" cy="3199833"/>
          </a:xfrm>
          <a:prstGeom prst="rect">
            <a:avLst/>
          </a:prstGeom>
        </p:spPr>
        <p:txBody>
          <a:bodyPr anchor="t" rtlCol="false" tIns="0" lIns="0" bIns="0" rIns="0">
            <a:spAutoFit/>
          </a:bodyPr>
          <a:lstStyle/>
          <a:p>
            <a:pPr algn="l" marL="0" indent="0" lvl="0">
              <a:lnSpc>
                <a:spcPts val="3613"/>
              </a:lnSpc>
              <a:spcBef>
                <a:spcPct val="0"/>
              </a:spcBef>
            </a:pPr>
            <a:r>
              <a:rPr lang="en-US" sz="2779">
                <a:solidFill>
                  <a:srgbClr val="FFFFFF"/>
                </a:solidFill>
                <a:latin typeface="Roboto"/>
                <a:ea typeface="Roboto"/>
                <a:cs typeface="Roboto"/>
                <a:sym typeface="Roboto"/>
              </a:rPr>
              <a:t>As we explored the potential for a rebrand, we took careful consideration of the need for simplicity and professionalism, ensuring that these key values remained at the forefront while updating the brand to better align with Designed Spaces' evolving mission and vision.</a:t>
            </a:r>
          </a:p>
        </p:txBody>
      </p:sp>
      <p:sp>
        <p:nvSpPr>
          <p:cNvPr name="TextBox 7" id="7"/>
          <p:cNvSpPr txBox="true"/>
          <p:nvPr/>
        </p:nvSpPr>
        <p:spPr>
          <a:xfrm rot="0">
            <a:off x="1028700" y="885825"/>
            <a:ext cx="5925127" cy="2476881"/>
          </a:xfrm>
          <a:prstGeom prst="rect">
            <a:avLst/>
          </a:prstGeom>
        </p:spPr>
        <p:txBody>
          <a:bodyPr anchor="t" rtlCol="false" tIns="0" lIns="0" bIns="0" rIns="0">
            <a:spAutoFit/>
          </a:bodyPr>
          <a:lstStyle/>
          <a:p>
            <a:pPr algn="l" marL="0" indent="0" lvl="0">
              <a:lnSpc>
                <a:spcPts val="9954"/>
              </a:lnSpc>
              <a:spcBef>
                <a:spcPct val="0"/>
              </a:spcBef>
            </a:pPr>
            <a:r>
              <a:rPr lang="en-US" sz="7109">
                <a:solidFill>
                  <a:srgbClr val="FFFFFF"/>
                </a:solidFill>
                <a:latin typeface="Roboto"/>
                <a:ea typeface="Roboto"/>
                <a:cs typeface="Roboto"/>
                <a:sym typeface="Roboto"/>
              </a:rPr>
              <a:t>Design – The Origional</a:t>
            </a:r>
          </a:p>
        </p:txBody>
      </p:sp>
      <p:sp>
        <p:nvSpPr>
          <p:cNvPr name="TextBox 8" id="8"/>
          <p:cNvSpPr txBox="true"/>
          <p:nvPr/>
        </p:nvSpPr>
        <p:spPr>
          <a:xfrm rot="0">
            <a:off x="1028700" y="3671128"/>
            <a:ext cx="5925127" cy="155384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FFFFFF"/>
                </a:solidFill>
                <a:latin typeface="Roboto"/>
                <a:ea typeface="Roboto"/>
                <a:cs typeface="Roboto"/>
                <a:sym typeface="Roboto"/>
              </a:rPr>
              <a:t>Prior to rebranding, there was a focus on maintaining a clean, professional image, with elements that reflected the existing brand identity.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11805">
            <a:off x="6513600" y="-520869"/>
            <a:ext cx="12293309" cy="11647426"/>
            <a:chOff x="0" y="0"/>
            <a:chExt cx="16391079" cy="15529901"/>
          </a:xfrm>
        </p:grpSpPr>
        <p:sp>
          <p:nvSpPr>
            <p:cNvPr name="Freeform 3" id="3"/>
            <p:cNvSpPr/>
            <p:nvPr/>
          </p:nvSpPr>
          <p:spPr>
            <a:xfrm flipH="false" flipV="false" rot="0">
              <a:off x="0" y="0"/>
              <a:ext cx="16391128" cy="15529940"/>
            </a:xfrm>
            <a:custGeom>
              <a:avLst/>
              <a:gdLst/>
              <a:ahLst/>
              <a:cxnLst/>
              <a:rect r="r" b="b" t="t" l="l"/>
              <a:pathLst>
                <a:path h="15529940" w="16391128">
                  <a:moveTo>
                    <a:pt x="0" y="0"/>
                  </a:moveTo>
                  <a:lnTo>
                    <a:pt x="16391128" y="0"/>
                  </a:lnTo>
                  <a:lnTo>
                    <a:pt x="16391128" y="15529940"/>
                  </a:lnTo>
                  <a:lnTo>
                    <a:pt x="0" y="15529940"/>
                  </a:lnTo>
                  <a:lnTo>
                    <a:pt x="0" y="0"/>
                  </a:lnTo>
                  <a:close/>
                </a:path>
              </a:pathLst>
            </a:custGeom>
            <a:blipFill>
              <a:blip r:embed="rId2"/>
              <a:stretch>
                <a:fillRect l="-34218" t="0" r="-34218" b="0"/>
              </a:stretch>
            </a:blipFill>
          </p:spPr>
        </p:sp>
      </p:grpSp>
      <p:grpSp>
        <p:nvGrpSpPr>
          <p:cNvPr name="Group 4" id="4"/>
          <p:cNvGrpSpPr/>
          <p:nvPr/>
        </p:nvGrpSpPr>
        <p:grpSpPr>
          <a:xfrm rot="305945">
            <a:off x="-568639" y="-691942"/>
            <a:ext cx="8680338" cy="12137915"/>
            <a:chOff x="0" y="0"/>
            <a:chExt cx="11573784" cy="16183886"/>
          </a:xfrm>
        </p:grpSpPr>
        <p:sp>
          <p:nvSpPr>
            <p:cNvPr name="Freeform 5" id="5"/>
            <p:cNvSpPr/>
            <p:nvPr/>
          </p:nvSpPr>
          <p:spPr>
            <a:xfrm flipH="false" flipV="false" rot="0">
              <a:off x="0" y="0"/>
              <a:ext cx="11573764" cy="16183863"/>
            </a:xfrm>
            <a:custGeom>
              <a:avLst/>
              <a:gdLst/>
              <a:ahLst/>
              <a:cxnLst/>
              <a:rect r="r" b="b" t="t" l="l"/>
              <a:pathLst>
                <a:path h="16183863" w="11573764">
                  <a:moveTo>
                    <a:pt x="0" y="0"/>
                  </a:moveTo>
                  <a:lnTo>
                    <a:pt x="11573764" y="0"/>
                  </a:lnTo>
                  <a:lnTo>
                    <a:pt x="11573764" y="16183863"/>
                  </a:lnTo>
                  <a:lnTo>
                    <a:pt x="0" y="16183863"/>
                  </a:lnTo>
                  <a:close/>
                </a:path>
              </a:pathLst>
            </a:custGeom>
            <a:solidFill>
              <a:srgbClr val="046C82"/>
            </a:solidFill>
          </p:spPr>
        </p:sp>
      </p:grpSp>
      <p:sp>
        <p:nvSpPr>
          <p:cNvPr name="TextBox 6" id="6"/>
          <p:cNvSpPr txBox="true"/>
          <p:nvPr/>
        </p:nvSpPr>
        <p:spPr>
          <a:xfrm rot="0">
            <a:off x="665336" y="2590003"/>
            <a:ext cx="7230852" cy="861441"/>
          </a:xfrm>
          <a:prstGeom prst="rect">
            <a:avLst/>
          </a:prstGeom>
        </p:spPr>
        <p:txBody>
          <a:bodyPr anchor="t" rtlCol="false" tIns="0" lIns="0" bIns="0" rIns="0">
            <a:spAutoFit/>
          </a:bodyPr>
          <a:lstStyle/>
          <a:p>
            <a:pPr algn="l">
              <a:lnSpc>
                <a:spcPts val="7062"/>
              </a:lnSpc>
            </a:pPr>
            <a:r>
              <a:rPr lang="en-US" sz="6600">
                <a:solidFill>
                  <a:srgbClr val="FFFFFF"/>
                </a:solidFill>
                <a:latin typeface="Roboto"/>
                <a:ea typeface="Roboto"/>
                <a:cs typeface="Roboto"/>
                <a:sym typeface="Roboto"/>
              </a:rPr>
              <a:t>How it works</a:t>
            </a:r>
          </a:p>
        </p:txBody>
      </p:sp>
      <p:sp>
        <p:nvSpPr>
          <p:cNvPr name="TextBox 7" id="7"/>
          <p:cNvSpPr txBox="true"/>
          <p:nvPr/>
        </p:nvSpPr>
        <p:spPr>
          <a:xfrm rot="0">
            <a:off x="457200" y="3673743"/>
            <a:ext cx="7053858" cy="4802783"/>
          </a:xfrm>
          <a:prstGeom prst="rect">
            <a:avLst/>
          </a:prstGeom>
        </p:spPr>
        <p:txBody>
          <a:bodyPr anchor="t" rtlCol="false" tIns="0" lIns="0" bIns="0" rIns="0">
            <a:spAutoFit/>
          </a:bodyPr>
          <a:lstStyle/>
          <a:p>
            <a:pPr algn="l">
              <a:lnSpc>
                <a:spcPts val="4744"/>
              </a:lnSpc>
            </a:pPr>
            <a:r>
              <a:rPr lang="en-US" sz="4198">
                <a:solidFill>
                  <a:srgbClr val="FFFFFF"/>
                </a:solidFill>
                <a:latin typeface="Roboto"/>
                <a:ea typeface="Roboto"/>
                <a:cs typeface="Roboto"/>
                <a:sym typeface="Roboto"/>
              </a:rPr>
              <a:t>moodboards inspired the selection of a refined color palette, balancing elegance and sophistication. The chosen tones reflect the luxurious essence of the brand while ensuring visual harmony across all elements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80320" y="0"/>
            <a:ext cx="8607680" cy="10287000"/>
            <a:chOff x="0" y="0"/>
            <a:chExt cx="2267043" cy="2709333"/>
          </a:xfrm>
        </p:grpSpPr>
        <p:sp>
          <p:nvSpPr>
            <p:cNvPr name="Freeform 3" id="3"/>
            <p:cNvSpPr/>
            <p:nvPr/>
          </p:nvSpPr>
          <p:spPr>
            <a:xfrm flipH="false" flipV="false" rot="0">
              <a:off x="0" y="0"/>
              <a:ext cx="2267043" cy="2709333"/>
            </a:xfrm>
            <a:custGeom>
              <a:avLst/>
              <a:gdLst/>
              <a:ahLst/>
              <a:cxnLst/>
              <a:rect r="r" b="b" t="t" l="l"/>
              <a:pathLst>
                <a:path h="2709333" w="2267043">
                  <a:moveTo>
                    <a:pt x="0" y="0"/>
                  </a:moveTo>
                  <a:lnTo>
                    <a:pt x="2267043" y="0"/>
                  </a:lnTo>
                  <a:lnTo>
                    <a:pt x="2267043" y="2709333"/>
                  </a:lnTo>
                  <a:lnTo>
                    <a:pt x="0" y="2709333"/>
                  </a:lnTo>
                  <a:close/>
                </a:path>
              </a:pathLst>
            </a:custGeom>
            <a:solidFill>
              <a:srgbClr val="046C82"/>
            </a:solidFill>
          </p:spPr>
        </p:sp>
        <p:sp>
          <p:nvSpPr>
            <p:cNvPr name="TextBox 4" id="4"/>
            <p:cNvSpPr txBox="true"/>
            <p:nvPr/>
          </p:nvSpPr>
          <p:spPr>
            <a:xfrm>
              <a:off x="0" y="-57150"/>
              <a:ext cx="2267043" cy="2766483"/>
            </a:xfrm>
            <a:prstGeom prst="rect">
              <a:avLst/>
            </a:prstGeom>
          </p:spPr>
          <p:txBody>
            <a:bodyPr anchor="ctr" rtlCol="false" tIns="76200" lIns="76200" bIns="76200" rIns="76200"/>
            <a:lstStyle/>
            <a:p>
              <a:pPr algn="ctr">
                <a:lnSpc>
                  <a:spcPts val="3359"/>
                </a:lnSpc>
              </a:pPr>
            </a:p>
          </p:txBody>
        </p:sp>
      </p:grpSp>
      <p:sp>
        <p:nvSpPr>
          <p:cNvPr name="Freeform 5" id="5"/>
          <p:cNvSpPr/>
          <p:nvPr/>
        </p:nvSpPr>
        <p:spPr>
          <a:xfrm flipH="false" flipV="false" rot="0">
            <a:off x="707942" y="1022009"/>
            <a:ext cx="8242983" cy="8242983"/>
          </a:xfrm>
          <a:custGeom>
            <a:avLst/>
            <a:gdLst/>
            <a:ahLst/>
            <a:cxnLst/>
            <a:rect r="r" b="b" t="t" l="l"/>
            <a:pathLst>
              <a:path h="8242983" w="8242983">
                <a:moveTo>
                  <a:pt x="0" y="0"/>
                </a:moveTo>
                <a:lnTo>
                  <a:pt x="8242983" y="0"/>
                </a:lnTo>
                <a:lnTo>
                  <a:pt x="8242983" y="8242982"/>
                </a:lnTo>
                <a:lnTo>
                  <a:pt x="0" y="8242982"/>
                </a:lnTo>
                <a:lnTo>
                  <a:pt x="0" y="0"/>
                </a:lnTo>
                <a:close/>
              </a:path>
            </a:pathLst>
          </a:custGeom>
          <a:blipFill>
            <a:blip r:embed="rId2"/>
            <a:stretch>
              <a:fillRect l="0" t="0" r="0" b="0"/>
            </a:stretch>
          </a:blipFill>
        </p:spPr>
      </p:sp>
      <p:grpSp>
        <p:nvGrpSpPr>
          <p:cNvPr name="Group 6" id="6"/>
          <p:cNvGrpSpPr/>
          <p:nvPr/>
        </p:nvGrpSpPr>
        <p:grpSpPr>
          <a:xfrm rot="0">
            <a:off x="10750091" y="2426209"/>
            <a:ext cx="6468137" cy="4595503"/>
            <a:chOff x="0" y="0"/>
            <a:chExt cx="8624183" cy="6127337"/>
          </a:xfrm>
        </p:grpSpPr>
        <p:sp>
          <p:nvSpPr>
            <p:cNvPr name="TextBox 7" id="7"/>
            <p:cNvSpPr txBox="true"/>
            <p:nvPr/>
          </p:nvSpPr>
          <p:spPr>
            <a:xfrm rot="0">
              <a:off x="0" y="66675"/>
              <a:ext cx="8624183" cy="3159887"/>
            </a:xfrm>
            <a:prstGeom prst="rect">
              <a:avLst/>
            </a:prstGeom>
          </p:spPr>
          <p:txBody>
            <a:bodyPr anchor="t" rtlCol="false" tIns="0" lIns="0" bIns="0" rIns="0">
              <a:spAutoFit/>
            </a:bodyPr>
            <a:lstStyle/>
            <a:p>
              <a:pPr algn="ctr" marL="0" indent="0" lvl="0">
                <a:lnSpc>
                  <a:spcPts val="9124"/>
                </a:lnSpc>
              </a:pPr>
              <a:r>
                <a:rPr lang="en-US" sz="8295">
                  <a:solidFill>
                    <a:srgbClr val="F9F9F9"/>
                  </a:solidFill>
                  <a:latin typeface="Roboto"/>
                  <a:ea typeface="Roboto"/>
                  <a:cs typeface="Roboto"/>
                  <a:sym typeface="Roboto"/>
                </a:rPr>
                <a:t>Design - The Logo</a:t>
              </a:r>
            </a:p>
          </p:txBody>
        </p:sp>
        <p:sp>
          <p:nvSpPr>
            <p:cNvPr name="TextBox 8" id="8"/>
            <p:cNvSpPr txBox="true"/>
            <p:nvPr/>
          </p:nvSpPr>
          <p:spPr>
            <a:xfrm rot="0">
              <a:off x="0" y="3581722"/>
              <a:ext cx="8624183" cy="2545616"/>
            </a:xfrm>
            <a:prstGeom prst="rect">
              <a:avLst/>
            </a:prstGeom>
          </p:spPr>
          <p:txBody>
            <a:bodyPr anchor="t" rtlCol="false" tIns="0" lIns="0" bIns="0" rIns="0">
              <a:spAutoFit/>
            </a:bodyPr>
            <a:lstStyle/>
            <a:p>
              <a:pPr algn="ctr" marL="0" indent="0" lvl="0">
                <a:lnSpc>
                  <a:spcPts val="3049"/>
                </a:lnSpc>
              </a:pPr>
              <a:r>
                <a:rPr lang="en-US" sz="2177">
                  <a:solidFill>
                    <a:srgbClr val="F9F9F9"/>
                  </a:solidFill>
                  <a:latin typeface="Roboto"/>
                  <a:ea typeface="Roboto"/>
                  <a:cs typeface="Roboto"/>
                  <a:sym typeface="Roboto"/>
                </a:rPr>
                <a:t>The name "Designed Spaces" was inspired by the Latin word for "the people," reflecting the core mission of our organization: placing individuals at the heart of our initiatives. We aimed to keep this focus central to the logo and word mark.</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5411" y="-524827"/>
            <a:ext cx="19038822" cy="5668327"/>
          </a:xfrm>
          <a:custGeom>
            <a:avLst/>
            <a:gdLst/>
            <a:ahLst/>
            <a:cxnLst/>
            <a:rect r="r" b="b" t="t" l="l"/>
            <a:pathLst>
              <a:path h="5668327" w="19038822">
                <a:moveTo>
                  <a:pt x="0" y="0"/>
                </a:moveTo>
                <a:lnTo>
                  <a:pt x="19038822" y="0"/>
                </a:lnTo>
                <a:lnTo>
                  <a:pt x="19038822" y="5668327"/>
                </a:lnTo>
                <a:lnTo>
                  <a:pt x="0" y="56683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497258"/>
            <a:ext cx="5346700" cy="5391780"/>
            <a:chOff x="0" y="0"/>
            <a:chExt cx="7128933" cy="7189040"/>
          </a:xfrm>
        </p:grpSpPr>
        <p:sp>
          <p:nvSpPr>
            <p:cNvPr name="Freeform 4" id="4"/>
            <p:cNvSpPr/>
            <p:nvPr/>
          </p:nvSpPr>
          <p:spPr>
            <a:xfrm flipH="false" flipV="false" rot="0">
              <a:off x="0" y="0"/>
              <a:ext cx="7128891" cy="7189089"/>
            </a:xfrm>
            <a:custGeom>
              <a:avLst/>
              <a:gdLst/>
              <a:ahLst/>
              <a:cxnLst/>
              <a:rect r="r" b="b" t="t" l="l"/>
              <a:pathLst>
                <a:path h="7189089" w="7128891">
                  <a:moveTo>
                    <a:pt x="0" y="0"/>
                  </a:moveTo>
                  <a:lnTo>
                    <a:pt x="7128891" y="0"/>
                  </a:lnTo>
                  <a:lnTo>
                    <a:pt x="7128891" y="7189089"/>
                  </a:lnTo>
                  <a:lnTo>
                    <a:pt x="0" y="7189089"/>
                  </a:lnTo>
                  <a:lnTo>
                    <a:pt x="0" y="0"/>
                  </a:lnTo>
                  <a:close/>
                </a:path>
              </a:pathLst>
            </a:custGeom>
            <a:blipFill>
              <a:blip r:embed="rId4"/>
              <a:stretch>
                <a:fillRect l="-18451" t="0" r="-18451" b="0"/>
              </a:stretch>
            </a:blipFill>
          </p:spPr>
        </p:sp>
      </p:grpSp>
      <p:grpSp>
        <p:nvGrpSpPr>
          <p:cNvPr name="Group 5" id="5"/>
          <p:cNvGrpSpPr/>
          <p:nvPr/>
        </p:nvGrpSpPr>
        <p:grpSpPr>
          <a:xfrm rot="0">
            <a:off x="6486525" y="3497258"/>
            <a:ext cx="5346700" cy="5391780"/>
            <a:chOff x="0" y="0"/>
            <a:chExt cx="7128933" cy="7189040"/>
          </a:xfrm>
        </p:grpSpPr>
        <p:sp>
          <p:nvSpPr>
            <p:cNvPr name="Freeform 6" id="6"/>
            <p:cNvSpPr/>
            <p:nvPr/>
          </p:nvSpPr>
          <p:spPr>
            <a:xfrm flipH="false" flipV="false" rot="0">
              <a:off x="0" y="0"/>
              <a:ext cx="7128891" cy="7189089"/>
            </a:xfrm>
            <a:custGeom>
              <a:avLst/>
              <a:gdLst/>
              <a:ahLst/>
              <a:cxnLst/>
              <a:rect r="r" b="b" t="t" l="l"/>
              <a:pathLst>
                <a:path h="7189089" w="7128891">
                  <a:moveTo>
                    <a:pt x="0" y="0"/>
                  </a:moveTo>
                  <a:lnTo>
                    <a:pt x="7128891" y="0"/>
                  </a:lnTo>
                  <a:lnTo>
                    <a:pt x="7128891" y="7189089"/>
                  </a:lnTo>
                  <a:lnTo>
                    <a:pt x="0" y="7189089"/>
                  </a:lnTo>
                  <a:lnTo>
                    <a:pt x="0" y="0"/>
                  </a:lnTo>
                  <a:close/>
                </a:path>
              </a:pathLst>
            </a:custGeom>
            <a:blipFill>
              <a:blip r:embed="rId5"/>
              <a:stretch>
                <a:fillRect l="-27660" t="0" r="-27660" b="0"/>
              </a:stretch>
            </a:blipFill>
          </p:spPr>
        </p:sp>
      </p:grpSp>
      <p:grpSp>
        <p:nvGrpSpPr>
          <p:cNvPr name="Group 7" id="7"/>
          <p:cNvGrpSpPr/>
          <p:nvPr/>
        </p:nvGrpSpPr>
        <p:grpSpPr>
          <a:xfrm rot="0">
            <a:off x="11944350" y="3497258"/>
            <a:ext cx="5346700" cy="5391780"/>
            <a:chOff x="0" y="0"/>
            <a:chExt cx="7128933" cy="7189040"/>
          </a:xfrm>
        </p:grpSpPr>
        <p:sp>
          <p:nvSpPr>
            <p:cNvPr name="Freeform 8" id="8"/>
            <p:cNvSpPr/>
            <p:nvPr/>
          </p:nvSpPr>
          <p:spPr>
            <a:xfrm flipH="false" flipV="false" rot="0">
              <a:off x="0" y="0"/>
              <a:ext cx="7128891" cy="7189089"/>
            </a:xfrm>
            <a:custGeom>
              <a:avLst/>
              <a:gdLst/>
              <a:ahLst/>
              <a:cxnLst/>
              <a:rect r="r" b="b" t="t" l="l"/>
              <a:pathLst>
                <a:path h="7189089" w="7128891">
                  <a:moveTo>
                    <a:pt x="0" y="0"/>
                  </a:moveTo>
                  <a:lnTo>
                    <a:pt x="7128891" y="0"/>
                  </a:lnTo>
                  <a:lnTo>
                    <a:pt x="7128891" y="7189089"/>
                  </a:lnTo>
                  <a:lnTo>
                    <a:pt x="0" y="7189089"/>
                  </a:lnTo>
                  <a:lnTo>
                    <a:pt x="0" y="0"/>
                  </a:lnTo>
                  <a:close/>
                </a:path>
              </a:pathLst>
            </a:custGeom>
            <a:blipFill>
              <a:blip r:embed="rId6"/>
              <a:stretch>
                <a:fillRect l="-36176" t="0" r="-36177" b="0"/>
              </a:stretch>
            </a:blipFill>
          </p:spPr>
        </p:sp>
      </p:grpSp>
      <p:sp>
        <p:nvSpPr>
          <p:cNvPr name="TextBox 9" id="9"/>
          <p:cNvSpPr txBox="true"/>
          <p:nvPr/>
        </p:nvSpPr>
        <p:spPr>
          <a:xfrm rot="0">
            <a:off x="2100345" y="1095375"/>
            <a:ext cx="14087310" cy="785495"/>
          </a:xfrm>
          <a:prstGeom prst="rect">
            <a:avLst/>
          </a:prstGeom>
        </p:spPr>
        <p:txBody>
          <a:bodyPr anchor="t" rtlCol="false" tIns="0" lIns="0" bIns="0" rIns="0">
            <a:spAutoFit/>
          </a:bodyPr>
          <a:lstStyle/>
          <a:p>
            <a:pPr algn="ctr">
              <a:lnSpc>
                <a:spcPts val="6159"/>
              </a:lnSpc>
            </a:pPr>
            <a:r>
              <a:rPr lang="en-US" sz="5599">
                <a:solidFill>
                  <a:srgbClr val="FFFFFF"/>
                </a:solidFill>
                <a:latin typeface="Roboto"/>
                <a:ea typeface="Roboto"/>
                <a:cs typeface="Roboto"/>
                <a:sym typeface="Roboto"/>
              </a:rPr>
              <a:t>Design – The Logo</a:t>
            </a:r>
          </a:p>
        </p:txBody>
      </p:sp>
      <p:sp>
        <p:nvSpPr>
          <p:cNvPr name="TextBox 10" id="10"/>
          <p:cNvSpPr txBox="true"/>
          <p:nvPr/>
        </p:nvSpPr>
        <p:spPr>
          <a:xfrm rot="0">
            <a:off x="2100345" y="1937862"/>
            <a:ext cx="14087310" cy="1005250"/>
          </a:xfrm>
          <a:prstGeom prst="rect">
            <a:avLst/>
          </a:prstGeom>
        </p:spPr>
        <p:txBody>
          <a:bodyPr anchor="t" rtlCol="false" tIns="0" lIns="0" bIns="0" rIns="0">
            <a:spAutoFit/>
          </a:bodyPr>
          <a:lstStyle/>
          <a:p>
            <a:pPr algn="ctr">
              <a:lnSpc>
                <a:spcPts val="2610"/>
              </a:lnSpc>
            </a:pPr>
            <a:r>
              <a:rPr lang="en-US" sz="1740" spc="-9">
                <a:solidFill>
                  <a:srgbClr val="F9F9F9"/>
                </a:solidFill>
                <a:latin typeface="Roboto"/>
                <a:ea typeface="Roboto"/>
                <a:cs typeface="Roboto"/>
                <a:sym typeface="Roboto"/>
              </a:rPr>
              <a:t>To ensure the Designed Spaces logo and icon would be easily recognizable and leave a lasting impression, we focused on how they would perform beyond the web. The design was crafted to maintain clarity and impact across various media, from business cards to large-scale signage, ensuring the brand stands out and remains memorable in all environments.</a:t>
            </a:r>
          </a:p>
        </p:txBody>
      </p:sp>
      <p:grpSp>
        <p:nvGrpSpPr>
          <p:cNvPr name="Group 11" id="11"/>
          <p:cNvGrpSpPr/>
          <p:nvPr/>
        </p:nvGrpSpPr>
        <p:grpSpPr>
          <a:xfrm rot="0">
            <a:off x="1023938" y="9632646"/>
            <a:ext cx="16240125" cy="9525"/>
            <a:chOff x="0" y="0"/>
            <a:chExt cx="21653500" cy="12700"/>
          </a:xfrm>
        </p:grpSpPr>
        <p:sp>
          <p:nvSpPr>
            <p:cNvPr name="Freeform 12" id="12"/>
            <p:cNvSpPr/>
            <p:nvPr/>
          </p:nvSpPr>
          <p:spPr>
            <a:xfrm flipH="false" flipV="false" rot="0">
              <a:off x="6350" y="0"/>
              <a:ext cx="21640800" cy="12700"/>
            </a:xfrm>
            <a:custGeom>
              <a:avLst/>
              <a:gdLst/>
              <a:ahLst/>
              <a:cxnLst/>
              <a:rect r="r" b="b" t="t" l="l"/>
              <a:pathLst>
                <a:path h="12700" w="21640800">
                  <a:moveTo>
                    <a:pt x="0" y="0"/>
                  </a:moveTo>
                  <a:lnTo>
                    <a:pt x="21640800" y="0"/>
                  </a:lnTo>
                  <a:lnTo>
                    <a:pt x="21640800" y="12700"/>
                  </a:lnTo>
                  <a:lnTo>
                    <a:pt x="0" y="12700"/>
                  </a:lnTo>
                  <a:close/>
                </a:path>
              </a:pathLst>
            </a:custGeom>
            <a:solidFill>
              <a:srgbClr val="046C82"/>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32256" y="442490"/>
            <a:ext cx="9691288" cy="9148863"/>
          </a:xfrm>
          <a:custGeom>
            <a:avLst/>
            <a:gdLst/>
            <a:ahLst/>
            <a:cxnLst/>
            <a:rect r="r" b="b" t="t" l="l"/>
            <a:pathLst>
              <a:path h="9148863" w="9691288">
                <a:moveTo>
                  <a:pt x="0" y="0"/>
                </a:moveTo>
                <a:lnTo>
                  <a:pt x="9691288" y="0"/>
                </a:lnTo>
                <a:lnTo>
                  <a:pt x="9691288" y="9148863"/>
                </a:lnTo>
                <a:lnTo>
                  <a:pt x="0" y="914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2298851"/>
            <a:ext cx="8629650" cy="5689298"/>
            <a:chOff x="0" y="0"/>
            <a:chExt cx="11506200" cy="7585731"/>
          </a:xfrm>
        </p:grpSpPr>
        <p:sp>
          <p:nvSpPr>
            <p:cNvPr name="Freeform 4" id="4"/>
            <p:cNvSpPr/>
            <p:nvPr/>
          </p:nvSpPr>
          <p:spPr>
            <a:xfrm flipH="false" flipV="false" rot="0">
              <a:off x="0" y="0"/>
              <a:ext cx="11506200" cy="7585710"/>
            </a:xfrm>
            <a:custGeom>
              <a:avLst/>
              <a:gdLst/>
              <a:ahLst/>
              <a:cxnLst/>
              <a:rect r="r" b="b" t="t" l="l"/>
              <a:pathLst>
                <a:path h="7585710" w="11506200">
                  <a:moveTo>
                    <a:pt x="0" y="0"/>
                  </a:moveTo>
                  <a:lnTo>
                    <a:pt x="11506200" y="0"/>
                  </a:lnTo>
                  <a:lnTo>
                    <a:pt x="11506200" y="7585710"/>
                  </a:lnTo>
                  <a:lnTo>
                    <a:pt x="0" y="7585710"/>
                  </a:lnTo>
                  <a:lnTo>
                    <a:pt x="0" y="0"/>
                  </a:lnTo>
                  <a:close/>
                </a:path>
              </a:pathLst>
            </a:custGeom>
            <a:blipFill>
              <a:blip r:embed="rId4"/>
              <a:stretch>
                <a:fillRect l="-8602" t="0" r="-8602" b="0"/>
              </a:stretch>
            </a:blipFill>
          </p:spPr>
        </p:sp>
      </p:grpSp>
      <p:sp>
        <p:nvSpPr>
          <p:cNvPr name="TextBox 5" id="5"/>
          <p:cNvSpPr txBox="true"/>
          <p:nvPr/>
        </p:nvSpPr>
        <p:spPr>
          <a:xfrm rot="0">
            <a:off x="1384300" y="1931987"/>
            <a:ext cx="6299200" cy="2014658"/>
          </a:xfrm>
          <a:prstGeom prst="rect">
            <a:avLst/>
          </a:prstGeom>
        </p:spPr>
        <p:txBody>
          <a:bodyPr anchor="t" rtlCol="false" tIns="0" lIns="0" bIns="0" rIns="0">
            <a:spAutoFit/>
          </a:bodyPr>
          <a:lstStyle/>
          <a:p>
            <a:pPr algn="l">
              <a:lnSpc>
                <a:spcPts val="8144"/>
              </a:lnSpc>
            </a:pPr>
            <a:r>
              <a:rPr lang="en-US" sz="7756">
                <a:solidFill>
                  <a:srgbClr val="424242"/>
                </a:solidFill>
                <a:latin typeface="Roboto"/>
                <a:ea typeface="Roboto"/>
                <a:cs typeface="Roboto"/>
                <a:sym typeface="Roboto"/>
              </a:rPr>
              <a:t>Design - The Style Tile</a:t>
            </a:r>
          </a:p>
        </p:txBody>
      </p:sp>
      <p:sp>
        <p:nvSpPr>
          <p:cNvPr name="TextBox 6" id="6"/>
          <p:cNvSpPr txBox="true"/>
          <p:nvPr/>
        </p:nvSpPr>
        <p:spPr>
          <a:xfrm rot="0">
            <a:off x="1384300" y="4712508"/>
            <a:ext cx="6299200" cy="3587346"/>
          </a:xfrm>
          <a:prstGeom prst="rect">
            <a:avLst/>
          </a:prstGeom>
        </p:spPr>
        <p:txBody>
          <a:bodyPr anchor="t" rtlCol="false" tIns="0" lIns="0" bIns="0" rIns="0">
            <a:spAutoFit/>
          </a:bodyPr>
          <a:lstStyle/>
          <a:p>
            <a:pPr algn="l">
              <a:lnSpc>
                <a:spcPts val="2821"/>
              </a:lnSpc>
            </a:pPr>
            <a:r>
              <a:rPr lang="en-US" sz="2014">
                <a:solidFill>
                  <a:srgbClr val="424242"/>
                </a:solidFill>
                <a:latin typeface="Roboto"/>
                <a:ea typeface="Roboto"/>
                <a:cs typeface="Roboto"/>
                <a:sym typeface="Roboto"/>
              </a:rPr>
              <a:t>The refined moodboard, paired with the logo, provides a clear preview of the website’s design elements. It emphasizes digital aspects, though not as detailed as the full branding guide.</a:t>
            </a:r>
          </a:p>
          <a:p>
            <a:pPr algn="l">
              <a:lnSpc>
                <a:spcPts val="2821"/>
              </a:lnSpc>
            </a:pPr>
          </a:p>
          <a:p>
            <a:pPr algn="l">
              <a:lnSpc>
                <a:spcPts val="2821"/>
              </a:lnSpc>
            </a:pPr>
            <a:r>
              <a:rPr lang="en-US" sz="2014">
                <a:solidFill>
                  <a:srgbClr val="424242"/>
                </a:solidFill>
                <a:latin typeface="Roboto"/>
                <a:ea typeface="Roboto"/>
                <a:cs typeface="Roboto"/>
                <a:sym typeface="Roboto"/>
              </a:rPr>
              <a:t>The design incorporates a balance of pointed and rounded shapes, mirroring the font style used in the word mark. The graphical elements were thoughtfully crafted using segments of the Populii icon, creating a cohesive visual identity that ties back to the core brand.</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95805" y="-995805"/>
            <a:ext cx="11092305" cy="11092305"/>
          </a:xfrm>
          <a:custGeom>
            <a:avLst/>
            <a:gdLst/>
            <a:ahLst/>
            <a:cxnLst/>
            <a:rect r="r" b="b" t="t" l="l"/>
            <a:pathLst>
              <a:path h="11092305" w="11092305">
                <a:moveTo>
                  <a:pt x="0" y="0"/>
                </a:moveTo>
                <a:lnTo>
                  <a:pt x="11092305" y="0"/>
                </a:lnTo>
                <a:lnTo>
                  <a:pt x="11092305" y="11092305"/>
                </a:lnTo>
                <a:lnTo>
                  <a:pt x="0" y="11092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50" y="10001250"/>
            <a:ext cx="18478500" cy="190500"/>
            <a:chOff x="0" y="0"/>
            <a:chExt cx="24638000" cy="254000"/>
          </a:xfrm>
        </p:grpSpPr>
        <p:sp>
          <p:nvSpPr>
            <p:cNvPr name="Freeform 4" id="4"/>
            <p:cNvSpPr/>
            <p:nvPr/>
          </p:nvSpPr>
          <p:spPr>
            <a:xfrm flipH="false" flipV="false" rot="0">
              <a:off x="127000" y="0"/>
              <a:ext cx="24384000" cy="254000"/>
            </a:xfrm>
            <a:custGeom>
              <a:avLst/>
              <a:gdLst/>
              <a:ahLst/>
              <a:cxnLst/>
              <a:rect r="r" b="b" t="t" l="l"/>
              <a:pathLst>
                <a:path h="254000" w="24384000">
                  <a:moveTo>
                    <a:pt x="0" y="0"/>
                  </a:moveTo>
                  <a:lnTo>
                    <a:pt x="24384000" y="0"/>
                  </a:lnTo>
                  <a:lnTo>
                    <a:pt x="24384000" y="254000"/>
                  </a:lnTo>
                  <a:lnTo>
                    <a:pt x="0" y="254000"/>
                  </a:lnTo>
                  <a:close/>
                </a:path>
              </a:pathLst>
            </a:custGeom>
            <a:solidFill>
              <a:srgbClr val="4F9FB7"/>
            </a:solidFill>
          </p:spPr>
        </p:sp>
      </p:grpSp>
      <p:grpSp>
        <p:nvGrpSpPr>
          <p:cNvPr name="Group 5" id="5"/>
          <p:cNvGrpSpPr/>
          <p:nvPr/>
        </p:nvGrpSpPr>
        <p:grpSpPr>
          <a:xfrm rot="0">
            <a:off x="3276600" y="1457976"/>
            <a:ext cx="6531999" cy="3776140"/>
            <a:chOff x="0" y="0"/>
            <a:chExt cx="8709332" cy="5034853"/>
          </a:xfrm>
        </p:grpSpPr>
        <p:sp>
          <p:nvSpPr>
            <p:cNvPr name="Freeform 6" id="6"/>
            <p:cNvSpPr/>
            <p:nvPr/>
          </p:nvSpPr>
          <p:spPr>
            <a:xfrm flipH="false" flipV="false" rot="0">
              <a:off x="0" y="0"/>
              <a:ext cx="8709279" cy="5034788"/>
            </a:xfrm>
            <a:custGeom>
              <a:avLst/>
              <a:gdLst/>
              <a:ahLst/>
              <a:cxnLst/>
              <a:rect r="r" b="b" t="t" l="l"/>
              <a:pathLst>
                <a:path h="5034788" w="8709279">
                  <a:moveTo>
                    <a:pt x="0" y="0"/>
                  </a:moveTo>
                  <a:lnTo>
                    <a:pt x="8709279" y="0"/>
                  </a:lnTo>
                  <a:lnTo>
                    <a:pt x="8709279" y="5034788"/>
                  </a:lnTo>
                  <a:lnTo>
                    <a:pt x="0" y="5034788"/>
                  </a:lnTo>
                  <a:lnTo>
                    <a:pt x="0" y="0"/>
                  </a:lnTo>
                  <a:close/>
                </a:path>
              </a:pathLst>
            </a:custGeom>
            <a:blipFill>
              <a:blip r:embed="rId4"/>
              <a:stretch>
                <a:fillRect l="0" t="-36490" r="0" b="-36492"/>
              </a:stretch>
            </a:blipFill>
          </p:spPr>
        </p:sp>
      </p:grpSp>
      <p:sp>
        <p:nvSpPr>
          <p:cNvPr name="TextBox 7" id="7"/>
          <p:cNvSpPr txBox="true"/>
          <p:nvPr/>
        </p:nvSpPr>
        <p:spPr>
          <a:xfrm rot="0">
            <a:off x="9754621" y="2040408"/>
            <a:ext cx="7942116" cy="3857059"/>
          </a:xfrm>
          <a:prstGeom prst="rect">
            <a:avLst/>
          </a:prstGeom>
        </p:spPr>
        <p:txBody>
          <a:bodyPr anchor="t" rtlCol="false" tIns="0" lIns="0" bIns="0" rIns="0">
            <a:spAutoFit/>
          </a:bodyPr>
          <a:lstStyle/>
          <a:p>
            <a:pPr algn="l">
              <a:lnSpc>
                <a:spcPts val="2490"/>
              </a:lnSpc>
            </a:pPr>
            <a:r>
              <a:rPr lang="en-US" sz="1916">
                <a:solidFill>
                  <a:srgbClr val="31859C"/>
                </a:solidFill>
                <a:latin typeface="Roboto"/>
                <a:ea typeface="Roboto"/>
                <a:cs typeface="Roboto"/>
                <a:sym typeface="Roboto"/>
              </a:rPr>
              <a:t>After several iterations through moodboards and style tiles, we created a comprehensive branding guide. This guide serves as a reference for maintaining consistency in the use of fonts, colors, and imagery across both the website and print media.</a:t>
            </a:r>
          </a:p>
          <a:p>
            <a:pPr algn="l">
              <a:lnSpc>
                <a:spcPts val="2490"/>
              </a:lnSpc>
            </a:pPr>
          </a:p>
          <a:p>
            <a:pPr algn="l">
              <a:lnSpc>
                <a:spcPts val="2490"/>
              </a:lnSpc>
            </a:pPr>
            <a:r>
              <a:rPr lang="en-US" sz="1916">
                <a:solidFill>
                  <a:srgbClr val="31859C"/>
                </a:solidFill>
                <a:latin typeface="Roboto"/>
                <a:ea typeface="Roboto"/>
                <a:cs typeface="Roboto"/>
                <a:sym typeface="Roboto"/>
              </a:rPr>
              <a:t>for the text "Designed Spaces– Beige</a:t>
            </a:r>
          </a:p>
          <a:p>
            <a:pPr algn="l">
              <a:lnSpc>
                <a:spcPts val="2490"/>
              </a:lnSpc>
            </a:pPr>
            <a:r>
              <a:rPr lang="en-US" sz="1916">
                <a:solidFill>
                  <a:srgbClr val="31859C"/>
                </a:solidFill>
                <a:latin typeface="Roboto"/>
                <a:ea typeface="Roboto"/>
                <a:cs typeface="Roboto"/>
                <a:sym typeface="Roboto"/>
              </a:rPr>
              <a:t>background or shadows</a:t>
            </a:r>
            <a:r>
              <a:rPr lang="en-US" sz="1916">
                <a:solidFill>
                  <a:srgbClr val="000000"/>
                </a:solidFill>
                <a:latin typeface="Roboto"/>
                <a:ea typeface="Roboto"/>
                <a:cs typeface="Roboto"/>
                <a:sym typeface="Roboto"/>
              </a:rPr>
              <a:t> </a:t>
            </a:r>
            <a:r>
              <a:rPr lang="en-US" sz="1916">
                <a:solidFill>
                  <a:srgbClr val="31859C"/>
                </a:solidFill>
                <a:latin typeface="Roboto"/>
                <a:ea typeface="Roboto"/>
                <a:cs typeface="Roboto"/>
                <a:sym typeface="Roboto"/>
              </a:rPr>
              <a:t>Color – Black</a:t>
            </a:r>
          </a:p>
          <a:p>
            <a:pPr algn="l">
              <a:lnSpc>
                <a:spcPts val="2490"/>
              </a:lnSpc>
            </a:pPr>
            <a:r>
              <a:rPr lang="en-US" sz="1916">
                <a:solidFill>
                  <a:srgbClr val="31859C"/>
                </a:solidFill>
                <a:latin typeface="Roboto"/>
                <a:ea typeface="Roboto"/>
                <a:cs typeface="Roboto"/>
                <a:sym typeface="Roboto"/>
              </a:rPr>
              <a:t>Accent Color – Periwinkle</a:t>
            </a:r>
          </a:p>
          <a:p>
            <a:pPr algn="l">
              <a:lnSpc>
                <a:spcPts val="2490"/>
              </a:lnSpc>
            </a:pPr>
          </a:p>
          <a:p>
            <a:pPr algn="l">
              <a:lnSpc>
                <a:spcPts val="2490"/>
              </a:lnSpc>
            </a:pPr>
            <a:r>
              <a:rPr lang="en-US" sz="1916">
                <a:solidFill>
                  <a:srgbClr val="31859C"/>
                </a:solidFill>
                <a:latin typeface="Roboto"/>
                <a:ea typeface="Roboto"/>
                <a:cs typeface="Roboto"/>
                <a:sym typeface="Roboto"/>
              </a:rPr>
              <a:t>These colors were carefully selected to evoke a sense of professionalism and approachability, supporting Designed Spaces' vision of cultivating a healthy, thriving workplace culture.</a:t>
            </a:r>
          </a:p>
        </p:txBody>
      </p:sp>
      <p:sp>
        <p:nvSpPr>
          <p:cNvPr name="TextBox 8" id="8"/>
          <p:cNvSpPr txBox="true"/>
          <p:nvPr/>
        </p:nvSpPr>
        <p:spPr>
          <a:xfrm rot="0">
            <a:off x="9741593" y="1009248"/>
            <a:ext cx="7942116" cy="885825"/>
          </a:xfrm>
          <a:prstGeom prst="rect">
            <a:avLst/>
          </a:prstGeom>
        </p:spPr>
        <p:txBody>
          <a:bodyPr anchor="t" rtlCol="false" tIns="0" lIns="0" bIns="0" rIns="0">
            <a:spAutoFit/>
          </a:bodyPr>
          <a:lstStyle/>
          <a:p>
            <a:pPr algn="l">
              <a:lnSpc>
                <a:spcPts val="6720"/>
              </a:lnSpc>
            </a:pPr>
            <a:r>
              <a:rPr lang="en-US" sz="5599">
                <a:solidFill>
                  <a:srgbClr val="31859C"/>
                </a:solidFill>
                <a:latin typeface="Roboto"/>
                <a:ea typeface="Roboto"/>
                <a:cs typeface="Roboto"/>
                <a:sym typeface="Roboto"/>
              </a:rPr>
              <a:t>Design - The Brand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329851">
            <a:off x="433242" y="1906236"/>
            <a:ext cx="1419517" cy="19050"/>
            <a:chOff x="0" y="0"/>
            <a:chExt cx="1892689" cy="25400"/>
          </a:xfrm>
        </p:grpSpPr>
        <p:sp>
          <p:nvSpPr>
            <p:cNvPr name="Freeform 3" id="3"/>
            <p:cNvSpPr/>
            <p:nvPr/>
          </p:nvSpPr>
          <p:spPr>
            <a:xfrm flipH="false" flipV="false" rot="0">
              <a:off x="0" y="0"/>
              <a:ext cx="1892681" cy="25400"/>
            </a:xfrm>
            <a:custGeom>
              <a:avLst/>
              <a:gdLst/>
              <a:ahLst/>
              <a:cxnLst/>
              <a:rect r="r" b="b" t="t" l="l"/>
              <a:pathLst>
                <a:path h="25400" w="1892681">
                  <a:moveTo>
                    <a:pt x="12700" y="0"/>
                  </a:moveTo>
                  <a:lnTo>
                    <a:pt x="1879981" y="0"/>
                  </a:lnTo>
                  <a:cubicBezTo>
                    <a:pt x="1886966" y="0"/>
                    <a:pt x="1892681" y="5715"/>
                    <a:pt x="1892681" y="12700"/>
                  </a:cubicBezTo>
                  <a:cubicBezTo>
                    <a:pt x="1892681" y="19685"/>
                    <a:pt x="1886966" y="25400"/>
                    <a:pt x="1879981" y="25400"/>
                  </a:cubicBezTo>
                  <a:lnTo>
                    <a:pt x="12700" y="25400"/>
                  </a:lnTo>
                  <a:cubicBezTo>
                    <a:pt x="5715" y="25400"/>
                    <a:pt x="0" y="19685"/>
                    <a:pt x="0" y="12700"/>
                  </a:cubicBezTo>
                  <a:cubicBezTo>
                    <a:pt x="0" y="5715"/>
                    <a:pt x="5715" y="0"/>
                    <a:pt x="12700" y="0"/>
                  </a:cubicBezTo>
                  <a:close/>
                </a:path>
              </a:pathLst>
            </a:custGeom>
            <a:solidFill>
              <a:srgbClr val="1CADE4"/>
            </a:solidFill>
          </p:spPr>
        </p:sp>
      </p:grpSp>
      <p:sp>
        <p:nvSpPr>
          <p:cNvPr name="Freeform 4" id="4"/>
          <p:cNvSpPr/>
          <p:nvPr/>
        </p:nvSpPr>
        <p:spPr>
          <a:xfrm flipH="false" flipV="false" rot="0">
            <a:off x="-11906" y="1507972"/>
            <a:ext cx="18311812" cy="8790908"/>
          </a:xfrm>
          <a:custGeom>
            <a:avLst/>
            <a:gdLst/>
            <a:ahLst/>
            <a:cxnLst/>
            <a:rect r="r" b="b" t="t" l="l"/>
            <a:pathLst>
              <a:path h="8790908" w="18311812">
                <a:moveTo>
                  <a:pt x="0" y="0"/>
                </a:moveTo>
                <a:lnTo>
                  <a:pt x="18311812" y="0"/>
                </a:lnTo>
                <a:lnTo>
                  <a:pt x="18311812" y="8790908"/>
                </a:lnTo>
                <a:lnTo>
                  <a:pt x="0" y="8790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906" y="1507972"/>
            <a:ext cx="18311812" cy="8790908"/>
          </a:xfrm>
          <a:custGeom>
            <a:avLst/>
            <a:gdLst/>
            <a:ahLst/>
            <a:cxnLst/>
            <a:rect r="r" b="b" t="t" l="l"/>
            <a:pathLst>
              <a:path h="8790908" w="18311812">
                <a:moveTo>
                  <a:pt x="0" y="0"/>
                </a:moveTo>
                <a:lnTo>
                  <a:pt x="18311812" y="0"/>
                </a:lnTo>
                <a:lnTo>
                  <a:pt x="18311812" y="8790908"/>
                </a:lnTo>
                <a:lnTo>
                  <a:pt x="0" y="8790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0" y="1"/>
            <a:ext cx="18288000" cy="1519904"/>
            <a:chOff x="0" y="0"/>
            <a:chExt cx="24384000" cy="2026538"/>
          </a:xfrm>
        </p:grpSpPr>
        <p:sp>
          <p:nvSpPr>
            <p:cNvPr name="Freeform 7" id="7"/>
            <p:cNvSpPr/>
            <p:nvPr/>
          </p:nvSpPr>
          <p:spPr>
            <a:xfrm flipH="false" flipV="false" rot="0">
              <a:off x="0" y="0"/>
              <a:ext cx="24384000" cy="2026539"/>
            </a:xfrm>
            <a:custGeom>
              <a:avLst/>
              <a:gdLst/>
              <a:ahLst/>
              <a:cxnLst/>
              <a:rect r="r" b="b" t="t" l="l"/>
              <a:pathLst>
                <a:path h="2026539" w="24384000">
                  <a:moveTo>
                    <a:pt x="0" y="0"/>
                  </a:moveTo>
                  <a:lnTo>
                    <a:pt x="24384000" y="0"/>
                  </a:lnTo>
                  <a:lnTo>
                    <a:pt x="24384000" y="2026539"/>
                  </a:lnTo>
                  <a:lnTo>
                    <a:pt x="0" y="2026539"/>
                  </a:lnTo>
                  <a:close/>
                </a:path>
              </a:pathLst>
            </a:custGeom>
            <a:solidFill>
              <a:srgbClr val="31859C"/>
            </a:solidFill>
          </p:spPr>
        </p:sp>
      </p:grpSp>
      <p:sp>
        <p:nvSpPr>
          <p:cNvPr name="TextBox 8" id="8"/>
          <p:cNvSpPr txBox="true"/>
          <p:nvPr/>
        </p:nvSpPr>
        <p:spPr>
          <a:xfrm rot="0">
            <a:off x="1233090" y="320912"/>
            <a:ext cx="7920781" cy="878056"/>
          </a:xfrm>
          <a:prstGeom prst="rect">
            <a:avLst/>
          </a:prstGeom>
        </p:spPr>
        <p:txBody>
          <a:bodyPr anchor="t" rtlCol="false" tIns="0" lIns="0" bIns="0" rIns="0">
            <a:spAutoFit/>
          </a:bodyPr>
          <a:lstStyle/>
          <a:p>
            <a:pPr algn="l">
              <a:lnSpc>
                <a:spcPts val="6480"/>
              </a:lnSpc>
            </a:pPr>
            <a:r>
              <a:rPr lang="en-US" sz="5400">
                <a:solidFill>
                  <a:srgbClr val="FFFFFF"/>
                </a:solidFill>
                <a:latin typeface="Roboto"/>
                <a:ea typeface="Roboto"/>
                <a:cs typeface="Roboto"/>
                <a:sym typeface="Roboto"/>
              </a:rPr>
              <a:t>Design – The Wireframes</a:t>
            </a:r>
          </a:p>
        </p:txBody>
      </p:sp>
      <p:sp>
        <p:nvSpPr>
          <p:cNvPr name="TextBox 9" id="9"/>
          <p:cNvSpPr txBox="true"/>
          <p:nvPr/>
        </p:nvSpPr>
        <p:spPr>
          <a:xfrm rot="0">
            <a:off x="1141648" y="2563291"/>
            <a:ext cx="3936976" cy="2934074"/>
          </a:xfrm>
          <a:prstGeom prst="rect">
            <a:avLst/>
          </a:prstGeom>
        </p:spPr>
        <p:txBody>
          <a:bodyPr anchor="t" rtlCol="false" tIns="0" lIns="0" bIns="0" rIns="0">
            <a:spAutoFit/>
          </a:bodyPr>
          <a:lstStyle/>
          <a:p>
            <a:pPr algn="l">
              <a:lnSpc>
                <a:spcPts val="3240"/>
              </a:lnSpc>
            </a:pPr>
            <a:r>
              <a:rPr lang="en-US" sz="2700" spc="-15">
                <a:solidFill>
                  <a:srgbClr val="424242"/>
                </a:solidFill>
                <a:latin typeface="Roboto"/>
                <a:ea typeface="Roboto"/>
                <a:cs typeface="Roboto"/>
                <a:sym typeface="Roboto"/>
              </a:rPr>
              <a:t>Wireframing allowed us to organize the content and visualize the layout, establishing a clear structure for each section and ensuring a smooth, intuitive user experience.</a:t>
            </a:r>
          </a:p>
        </p:txBody>
      </p:sp>
      <p:sp>
        <p:nvSpPr>
          <p:cNvPr name="TextBox 10" id="10"/>
          <p:cNvSpPr txBox="true"/>
          <p:nvPr/>
        </p:nvSpPr>
        <p:spPr>
          <a:xfrm rot="0">
            <a:off x="1141648" y="5959072"/>
            <a:ext cx="5027876" cy="2934074"/>
          </a:xfrm>
          <a:prstGeom prst="rect">
            <a:avLst/>
          </a:prstGeom>
        </p:spPr>
        <p:txBody>
          <a:bodyPr anchor="t" rtlCol="false" tIns="0" lIns="0" bIns="0" rIns="0">
            <a:spAutoFit/>
          </a:bodyPr>
          <a:lstStyle/>
          <a:p>
            <a:pPr algn="l">
              <a:lnSpc>
                <a:spcPts val="3240"/>
              </a:lnSpc>
            </a:pPr>
            <a:r>
              <a:rPr lang="en-US" sz="2700" spc="-15">
                <a:solidFill>
                  <a:srgbClr val="424242"/>
                </a:solidFill>
                <a:latin typeface="Roboto"/>
                <a:ea typeface="Roboto"/>
                <a:cs typeface="Roboto"/>
                <a:sym typeface="Roboto"/>
              </a:rPr>
              <a:t>Planning the content flow is crucial to guide the reader’s eye and maintain their attention. It ensures a seamless experience by strategically organizing information for easy navigation and engagement.</a:t>
            </a:r>
          </a:p>
        </p:txBody>
      </p:sp>
      <p:sp>
        <p:nvSpPr>
          <p:cNvPr name="TextBox 11" id="11"/>
          <p:cNvSpPr txBox="true"/>
          <p:nvPr/>
        </p:nvSpPr>
        <p:spPr>
          <a:xfrm rot="0">
            <a:off x="7463898" y="2582341"/>
            <a:ext cx="3064059" cy="837533"/>
          </a:xfrm>
          <a:prstGeom prst="rect">
            <a:avLst/>
          </a:prstGeom>
        </p:spPr>
        <p:txBody>
          <a:bodyPr anchor="t" rtlCol="false" tIns="0" lIns="0" bIns="0" rIns="0">
            <a:spAutoFit/>
          </a:bodyPr>
          <a:lstStyle/>
          <a:p>
            <a:pPr algn="l">
              <a:lnSpc>
                <a:spcPts val="6480"/>
              </a:lnSpc>
            </a:pPr>
            <a:r>
              <a:rPr lang="en-US" sz="5400">
                <a:solidFill>
                  <a:srgbClr val="31859C"/>
                </a:solidFill>
                <a:latin typeface="Roboto"/>
                <a:ea typeface="Roboto"/>
                <a:cs typeface="Roboto"/>
                <a:sym typeface="Roboto"/>
              </a:rPr>
              <a:t>Desktop</a:t>
            </a:r>
          </a:p>
        </p:txBody>
      </p:sp>
      <p:grpSp>
        <p:nvGrpSpPr>
          <p:cNvPr name="Group 12" id="12"/>
          <p:cNvGrpSpPr/>
          <p:nvPr/>
        </p:nvGrpSpPr>
        <p:grpSpPr>
          <a:xfrm rot="0">
            <a:off x="10857147" y="2578946"/>
            <a:ext cx="6929535" cy="2107571"/>
            <a:chOff x="0" y="0"/>
            <a:chExt cx="9239380" cy="2810095"/>
          </a:xfrm>
        </p:grpSpPr>
        <p:sp>
          <p:nvSpPr>
            <p:cNvPr name="Freeform 13" id="13"/>
            <p:cNvSpPr/>
            <p:nvPr/>
          </p:nvSpPr>
          <p:spPr>
            <a:xfrm flipH="false" flipV="false" rot="0">
              <a:off x="0" y="0"/>
              <a:ext cx="9239377" cy="2810129"/>
            </a:xfrm>
            <a:custGeom>
              <a:avLst/>
              <a:gdLst/>
              <a:ahLst/>
              <a:cxnLst/>
              <a:rect r="r" b="b" t="t" l="l"/>
              <a:pathLst>
                <a:path h="2810129" w="9239377">
                  <a:moveTo>
                    <a:pt x="0" y="0"/>
                  </a:moveTo>
                  <a:lnTo>
                    <a:pt x="9239377" y="0"/>
                  </a:lnTo>
                  <a:lnTo>
                    <a:pt x="9239377" y="2810129"/>
                  </a:lnTo>
                  <a:lnTo>
                    <a:pt x="0" y="2810129"/>
                  </a:lnTo>
                  <a:lnTo>
                    <a:pt x="0" y="0"/>
                  </a:lnTo>
                  <a:close/>
                </a:path>
              </a:pathLst>
            </a:custGeom>
            <a:blipFill>
              <a:blip r:embed="rId6"/>
              <a:stretch>
                <a:fillRect l="0" t="0" r="0" b="0"/>
              </a:stretch>
            </a:blipFill>
          </p:spPr>
        </p:sp>
      </p:grpSp>
      <p:grpSp>
        <p:nvGrpSpPr>
          <p:cNvPr name="Group 14" id="14"/>
          <p:cNvGrpSpPr/>
          <p:nvPr/>
        </p:nvGrpSpPr>
        <p:grpSpPr>
          <a:xfrm rot="0">
            <a:off x="9028347" y="6089026"/>
            <a:ext cx="3437168" cy="3437168"/>
            <a:chOff x="0" y="0"/>
            <a:chExt cx="4582891" cy="4582891"/>
          </a:xfrm>
        </p:grpSpPr>
        <p:sp>
          <p:nvSpPr>
            <p:cNvPr name="Freeform 15" id="15"/>
            <p:cNvSpPr/>
            <p:nvPr/>
          </p:nvSpPr>
          <p:spPr>
            <a:xfrm flipH="false" flipV="false" rot="0">
              <a:off x="0" y="0"/>
              <a:ext cx="4582922" cy="4582922"/>
            </a:xfrm>
            <a:custGeom>
              <a:avLst/>
              <a:gdLst/>
              <a:ahLst/>
              <a:cxnLst/>
              <a:rect r="r" b="b" t="t" l="l"/>
              <a:pathLst>
                <a:path h="4582922" w="4582922">
                  <a:moveTo>
                    <a:pt x="0" y="0"/>
                  </a:moveTo>
                  <a:lnTo>
                    <a:pt x="4582922" y="0"/>
                  </a:lnTo>
                  <a:lnTo>
                    <a:pt x="4582922" y="4582922"/>
                  </a:lnTo>
                  <a:lnTo>
                    <a:pt x="0" y="4582922"/>
                  </a:lnTo>
                  <a:lnTo>
                    <a:pt x="0" y="0"/>
                  </a:lnTo>
                  <a:close/>
                </a:path>
              </a:pathLst>
            </a:custGeom>
            <a:blipFill>
              <a:blip r:embed="rId7"/>
              <a:stretch>
                <a:fillRect l="0" t="0" r="0" b="0"/>
              </a:stretch>
            </a:blipFill>
          </p:spPr>
        </p:sp>
      </p:grpSp>
      <p:grpSp>
        <p:nvGrpSpPr>
          <p:cNvPr name="Group 16" id="16"/>
          <p:cNvGrpSpPr/>
          <p:nvPr/>
        </p:nvGrpSpPr>
        <p:grpSpPr>
          <a:xfrm rot="0">
            <a:off x="13877916" y="6546264"/>
            <a:ext cx="3908766" cy="2979930"/>
            <a:chOff x="0" y="0"/>
            <a:chExt cx="5211688" cy="3973240"/>
          </a:xfrm>
        </p:grpSpPr>
        <p:sp>
          <p:nvSpPr>
            <p:cNvPr name="Freeform 17" id="17"/>
            <p:cNvSpPr/>
            <p:nvPr/>
          </p:nvSpPr>
          <p:spPr>
            <a:xfrm flipH="false" flipV="false" rot="0">
              <a:off x="0" y="0"/>
              <a:ext cx="5211699" cy="3973195"/>
            </a:xfrm>
            <a:custGeom>
              <a:avLst/>
              <a:gdLst/>
              <a:ahLst/>
              <a:cxnLst/>
              <a:rect r="r" b="b" t="t" l="l"/>
              <a:pathLst>
                <a:path h="3973195" w="5211699">
                  <a:moveTo>
                    <a:pt x="0" y="0"/>
                  </a:moveTo>
                  <a:lnTo>
                    <a:pt x="5211699" y="0"/>
                  </a:lnTo>
                  <a:lnTo>
                    <a:pt x="5211699" y="3973195"/>
                  </a:lnTo>
                  <a:lnTo>
                    <a:pt x="0" y="3973195"/>
                  </a:lnTo>
                  <a:lnTo>
                    <a:pt x="0" y="0"/>
                  </a:lnTo>
                  <a:close/>
                </a:path>
              </a:pathLst>
            </a:custGeom>
            <a:blipFill>
              <a:blip r:embed="rId8"/>
              <a:stretch>
                <a:fillRect l="0" t="-33" r="0" b="-34"/>
              </a:stretch>
            </a:blipFill>
          </p:spPr>
        </p:sp>
      </p:grpSp>
      <p:sp>
        <p:nvSpPr>
          <p:cNvPr name="TextBox 18" id="18"/>
          <p:cNvSpPr txBox="true"/>
          <p:nvPr/>
        </p:nvSpPr>
        <p:spPr>
          <a:xfrm rot="0">
            <a:off x="7463898" y="5187652"/>
            <a:ext cx="2322654" cy="837533"/>
          </a:xfrm>
          <a:prstGeom prst="rect">
            <a:avLst/>
          </a:prstGeom>
        </p:spPr>
        <p:txBody>
          <a:bodyPr anchor="t" rtlCol="false" tIns="0" lIns="0" bIns="0" rIns="0">
            <a:spAutoFit/>
          </a:bodyPr>
          <a:lstStyle/>
          <a:p>
            <a:pPr algn="l">
              <a:lnSpc>
                <a:spcPts val="6480"/>
              </a:lnSpc>
            </a:pPr>
            <a:r>
              <a:rPr lang="en-US" sz="5400">
                <a:solidFill>
                  <a:srgbClr val="31859C"/>
                </a:solidFill>
                <a:latin typeface="Roboto"/>
                <a:ea typeface="Roboto"/>
                <a:cs typeface="Roboto"/>
                <a:sym typeface="Roboto"/>
              </a:rPr>
              <a:t>Mobile</a:t>
            </a:r>
          </a:p>
        </p:txBody>
      </p:sp>
      <p:sp>
        <p:nvSpPr>
          <p:cNvPr name="TextBox 19" id="19"/>
          <p:cNvSpPr txBox="true"/>
          <p:nvPr/>
        </p:nvSpPr>
        <p:spPr>
          <a:xfrm rot="0">
            <a:off x="14670972" y="5378204"/>
            <a:ext cx="2322654" cy="837533"/>
          </a:xfrm>
          <a:prstGeom prst="rect">
            <a:avLst/>
          </a:prstGeom>
        </p:spPr>
        <p:txBody>
          <a:bodyPr anchor="t" rtlCol="false" tIns="0" lIns="0" bIns="0" rIns="0">
            <a:spAutoFit/>
          </a:bodyPr>
          <a:lstStyle/>
          <a:p>
            <a:pPr algn="l">
              <a:lnSpc>
                <a:spcPts val="6480"/>
              </a:lnSpc>
            </a:pPr>
            <a:r>
              <a:rPr lang="en-US" sz="5400">
                <a:solidFill>
                  <a:srgbClr val="31859C"/>
                </a:solidFill>
                <a:latin typeface="Roboto"/>
                <a:ea typeface="Roboto"/>
                <a:cs typeface="Roboto"/>
                <a:sym typeface="Roboto"/>
              </a:rPr>
              <a:t>Tablet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73" y="2370"/>
            <a:ext cx="18275999" cy="10275094"/>
            <a:chOff x="0" y="0"/>
            <a:chExt cx="24367998" cy="13700125"/>
          </a:xfrm>
        </p:grpSpPr>
        <p:sp>
          <p:nvSpPr>
            <p:cNvPr name="Freeform 3" id="3"/>
            <p:cNvSpPr/>
            <p:nvPr/>
          </p:nvSpPr>
          <p:spPr>
            <a:xfrm flipH="false" flipV="false" rot="0">
              <a:off x="0" y="0"/>
              <a:ext cx="24367998" cy="13700125"/>
            </a:xfrm>
            <a:custGeom>
              <a:avLst/>
              <a:gdLst/>
              <a:ahLst/>
              <a:cxnLst/>
              <a:rect r="r" b="b" t="t" l="l"/>
              <a:pathLst>
                <a:path h="13700125" w="24367998">
                  <a:moveTo>
                    <a:pt x="24367998" y="13700125"/>
                  </a:moveTo>
                  <a:lnTo>
                    <a:pt x="0" y="13700125"/>
                  </a:lnTo>
                  <a:lnTo>
                    <a:pt x="0" y="0"/>
                  </a:lnTo>
                  <a:lnTo>
                    <a:pt x="24367998" y="0"/>
                  </a:lnTo>
                  <a:lnTo>
                    <a:pt x="24367998" y="13700125"/>
                  </a:lnTo>
                  <a:close/>
                </a:path>
              </a:pathLst>
            </a:custGeom>
            <a:solidFill>
              <a:srgbClr val="31859C">
                <a:alpha val="36471"/>
              </a:srgbClr>
            </a:solidFill>
          </p:spPr>
        </p:sp>
      </p:grpSp>
      <p:grpSp>
        <p:nvGrpSpPr>
          <p:cNvPr name="Group 4" id="4"/>
          <p:cNvGrpSpPr/>
          <p:nvPr/>
        </p:nvGrpSpPr>
        <p:grpSpPr>
          <a:xfrm rot="311805">
            <a:off x="6513600" y="-520869"/>
            <a:ext cx="12293309" cy="11647426"/>
            <a:chOff x="0" y="0"/>
            <a:chExt cx="16391079" cy="15529901"/>
          </a:xfrm>
        </p:grpSpPr>
        <p:sp>
          <p:nvSpPr>
            <p:cNvPr name="Freeform 5" id="5"/>
            <p:cNvSpPr/>
            <p:nvPr/>
          </p:nvSpPr>
          <p:spPr>
            <a:xfrm flipH="false" flipV="false" rot="0">
              <a:off x="0" y="0"/>
              <a:ext cx="16391128" cy="15529940"/>
            </a:xfrm>
            <a:custGeom>
              <a:avLst/>
              <a:gdLst/>
              <a:ahLst/>
              <a:cxnLst/>
              <a:rect r="r" b="b" t="t" l="l"/>
              <a:pathLst>
                <a:path h="15529940" w="16391128">
                  <a:moveTo>
                    <a:pt x="0" y="0"/>
                  </a:moveTo>
                  <a:lnTo>
                    <a:pt x="16391128" y="0"/>
                  </a:lnTo>
                  <a:lnTo>
                    <a:pt x="16391128" y="15529940"/>
                  </a:lnTo>
                  <a:lnTo>
                    <a:pt x="0" y="15529940"/>
                  </a:lnTo>
                  <a:lnTo>
                    <a:pt x="0" y="0"/>
                  </a:lnTo>
                  <a:close/>
                </a:path>
              </a:pathLst>
            </a:custGeom>
            <a:blipFill>
              <a:blip r:embed="rId2"/>
              <a:stretch>
                <a:fillRect l="-34218" t="0" r="-34218" b="0"/>
              </a:stretch>
            </a:blipFill>
          </p:spPr>
        </p:sp>
      </p:grpSp>
      <p:grpSp>
        <p:nvGrpSpPr>
          <p:cNvPr name="Group 6" id="6"/>
          <p:cNvGrpSpPr/>
          <p:nvPr/>
        </p:nvGrpSpPr>
        <p:grpSpPr>
          <a:xfrm rot="305945">
            <a:off x="-568639" y="-691942"/>
            <a:ext cx="8680338" cy="12137915"/>
            <a:chOff x="0" y="0"/>
            <a:chExt cx="11573784" cy="16183886"/>
          </a:xfrm>
        </p:grpSpPr>
        <p:sp>
          <p:nvSpPr>
            <p:cNvPr name="Freeform 7" id="7"/>
            <p:cNvSpPr/>
            <p:nvPr/>
          </p:nvSpPr>
          <p:spPr>
            <a:xfrm flipH="false" flipV="false" rot="0">
              <a:off x="0" y="0"/>
              <a:ext cx="11573764" cy="16183863"/>
            </a:xfrm>
            <a:custGeom>
              <a:avLst/>
              <a:gdLst/>
              <a:ahLst/>
              <a:cxnLst/>
              <a:rect r="r" b="b" t="t" l="l"/>
              <a:pathLst>
                <a:path h="16183863" w="11573764">
                  <a:moveTo>
                    <a:pt x="0" y="0"/>
                  </a:moveTo>
                  <a:lnTo>
                    <a:pt x="11573764" y="0"/>
                  </a:lnTo>
                  <a:lnTo>
                    <a:pt x="11573764" y="16183863"/>
                  </a:lnTo>
                  <a:lnTo>
                    <a:pt x="0" y="16183863"/>
                  </a:lnTo>
                  <a:close/>
                </a:path>
              </a:pathLst>
            </a:custGeom>
            <a:solidFill>
              <a:srgbClr val="046C82"/>
            </a:solidFill>
          </p:spPr>
        </p:sp>
      </p:grpSp>
      <p:sp>
        <p:nvSpPr>
          <p:cNvPr name="TextBox 8" id="8"/>
          <p:cNvSpPr txBox="true"/>
          <p:nvPr/>
        </p:nvSpPr>
        <p:spPr>
          <a:xfrm rot="0">
            <a:off x="466040" y="3776847"/>
            <a:ext cx="7230852" cy="861060"/>
          </a:xfrm>
          <a:prstGeom prst="rect">
            <a:avLst/>
          </a:prstGeom>
        </p:spPr>
        <p:txBody>
          <a:bodyPr anchor="t" rtlCol="false" tIns="0" lIns="0" bIns="0" rIns="0">
            <a:spAutoFit/>
          </a:bodyPr>
          <a:lstStyle/>
          <a:p>
            <a:pPr algn="l">
              <a:lnSpc>
                <a:spcPts val="6420"/>
              </a:lnSpc>
            </a:pPr>
            <a:r>
              <a:rPr lang="en-US" b="true" sz="6000" spc="0">
                <a:solidFill>
                  <a:srgbClr val="FFFFFF"/>
                </a:solidFill>
                <a:latin typeface="Arimo Bold"/>
                <a:ea typeface="Arimo Bold"/>
                <a:cs typeface="Arimo Bold"/>
                <a:sym typeface="Arimo Bold"/>
              </a:rPr>
              <a:t>Mission statement:</a:t>
            </a:r>
          </a:p>
        </p:txBody>
      </p:sp>
      <p:sp>
        <p:nvSpPr>
          <p:cNvPr name="TextBox 9" id="9"/>
          <p:cNvSpPr txBox="true"/>
          <p:nvPr/>
        </p:nvSpPr>
        <p:spPr>
          <a:xfrm rot="0">
            <a:off x="643034" y="5029916"/>
            <a:ext cx="7053858" cy="3004376"/>
          </a:xfrm>
          <a:prstGeom prst="rect">
            <a:avLst/>
          </a:prstGeom>
        </p:spPr>
        <p:txBody>
          <a:bodyPr anchor="t" rtlCol="false" tIns="0" lIns="0" bIns="0" rIns="0">
            <a:spAutoFit/>
          </a:bodyPr>
          <a:lstStyle/>
          <a:p>
            <a:pPr algn="l">
              <a:lnSpc>
                <a:spcPts val="4744"/>
              </a:lnSpc>
            </a:pPr>
            <a:r>
              <a:rPr lang="en-US" sz="4198">
                <a:solidFill>
                  <a:srgbClr val="FFFFFF"/>
                </a:solidFill>
                <a:latin typeface="Roboto"/>
                <a:ea typeface="Roboto"/>
                <a:cs typeface="Roboto"/>
                <a:sym typeface="Roboto"/>
              </a:rPr>
              <a:t>Empower individuals and organizations with the skills and tools to harness culture, driving sustained business success.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20252" y="0"/>
            <a:ext cx="13067746" cy="10287000"/>
            <a:chOff x="0" y="0"/>
            <a:chExt cx="17423661" cy="13716000"/>
          </a:xfrm>
        </p:grpSpPr>
        <p:sp>
          <p:nvSpPr>
            <p:cNvPr name="Freeform 3" id="3"/>
            <p:cNvSpPr/>
            <p:nvPr/>
          </p:nvSpPr>
          <p:spPr>
            <a:xfrm flipH="false" flipV="false" rot="0">
              <a:off x="0" y="0"/>
              <a:ext cx="17423637" cy="13716000"/>
            </a:xfrm>
            <a:custGeom>
              <a:avLst/>
              <a:gdLst/>
              <a:ahLst/>
              <a:cxnLst/>
              <a:rect r="r" b="b" t="t" l="l"/>
              <a:pathLst>
                <a:path h="13716000" w="17423637">
                  <a:moveTo>
                    <a:pt x="0" y="0"/>
                  </a:moveTo>
                  <a:lnTo>
                    <a:pt x="17423637" y="0"/>
                  </a:lnTo>
                  <a:lnTo>
                    <a:pt x="17423637" y="13716000"/>
                  </a:lnTo>
                  <a:lnTo>
                    <a:pt x="0" y="13716000"/>
                  </a:lnTo>
                  <a:lnTo>
                    <a:pt x="0" y="0"/>
                  </a:lnTo>
                  <a:close/>
                </a:path>
              </a:pathLst>
            </a:custGeom>
            <a:blipFill>
              <a:blip r:embed="rId2"/>
              <a:stretch>
                <a:fillRect l="0" t="-2836" r="0" b="-2836"/>
              </a:stretch>
            </a:blipFill>
          </p:spPr>
        </p:sp>
      </p:grpSp>
      <p:grpSp>
        <p:nvGrpSpPr>
          <p:cNvPr name="Group 4" id="4"/>
          <p:cNvGrpSpPr/>
          <p:nvPr/>
        </p:nvGrpSpPr>
        <p:grpSpPr>
          <a:xfrm rot="1751319">
            <a:off x="-4261500" y="2872817"/>
            <a:ext cx="24034089" cy="11161790"/>
            <a:chOff x="0" y="0"/>
            <a:chExt cx="32045452" cy="14882387"/>
          </a:xfrm>
        </p:grpSpPr>
        <p:sp>
          <p:nvSpPr>
            <p:cNvPr name="Freeform 5" id="5"/>
            <p:cNvSpPr/>
            <p:nvPr/>
          </p:nvSpPr>
          <p:spPr>
            <a:xfrm flipH="false" flipV="false" rot="0">
              <a:off x="0" y="0"/>
              <a:ext cx="32045402" cy="14882368"/>
            </a:xfrm>
            <a:custGeom>
              <a:avLst/>
              <a:gdLst/>
              <a:ahLst/>
              <a:cxnLst/>
              <a:rect r="r" b="b" t="t" l="l"/>
              <a:pathLst>
                <a:path h="14882368" w="32045402">
                  <a:moveTo>
                    <a:pt x="0" y="0"/>
                  </a:moveTo>
                  <a:lnTo>
                    <a:pt x="32045402" y="0"/>
                  </a:lnTo>
                  <a:lnTo>
                    <a:pt x="32045402" y="14882368"/>
                  </a:lnTo>
                  <a:lnTo>
                    <a:pt x="0" y="14882368"/>
                  </a:lnTo>
                  <a:close/>
                </a:path>
              </a:pathLst>
            </a:custGeom>
            <a:solidFill>
              <a:srgbClr val="1482AC"/>
            </a:solidFill>
          </p:spPr>
        </p:sp>
      </p:grpSp>
      <p:grpSp>
        <p:nvGrpSpPr>
          <p:cNvPr name="Group 6" id="6"/>
          <p:cNvGrpSpPr/>
          <p:nvPr/>
        </p:nvGrpSpPr>
        <p:grpSpPr>
          <a:xfrm rot="0">
            <a:off x="1028700" y="1028700"/>
            <a:ext cx="16230600" cy="8229600"/>
            <a:chOff x="0" y="0"/>
            <a:chExt cx="21640800" cy="10972800"/>
          </a:xfrm>
        </p:grpSpPr>
        <p:sp>
          <p:nvSpPr>
            <p:cNvPr name="Freeform 7" id="7"/>
            <p:cNvSpPr/>
            <p:nvPr/>
          </p:nvSpPr>
          <p:spPr>
            <a:xfrm flipH="false" flipV="false" rot="0">
              <a:off x="0" y="0"/>
              <a:ext cx="21640800" cy="10972800"/>
            </a:xfrm>
            <a:custGeom>
              <a:avLst/>
              <a:gdLst/>
              <a:ahLst/>
              <a:cxnLst/>
              <a:rect r="r" b="b" t="t" l="l"/>
              <a:pathLst>
                <a:path h="10972800" w="21640800">
                  <a:moveTo>
                    <a:pt x="0" y="0"/>
                  </a:moveTo>
                  <a:lnTo>
                    <a:pt x="21640800" y="0"/>
                  </a:lnTo>
                  <a:lnTo>
                    <a:pt x="21640800" y="10972800"/>
                  </a:lnTo>
                  <a:lnTo>
                    <a:pt x="0" y="10972800"/>
                  </a:lnTo>
                  <a:close/>
                </a:path>
              </a:pathLst>
            </a:custGeom>
            <a:solidFill>
              <a:srgbClr val="064760"/>
            </a:solidFill>
          </p:spPr>
        </p:sp>
      </p:grpSp>
      <p:sp>
        <p:nvSpPr>
          <p:cNvPr name="TextBox 8" id="8"/>
          <p:cNvSpPr txBox="true"/>
          <p:nvPr/>
        </p:nvSpPr>
        <p:spPr>
          <a:xfrm rot="0">
            <a:off x="4968965" y="4205725"/>
            <a:ext cx="8350070" cy="3248184"/>
          </a:xfrm>
          <a:prstGeom prst="rect">
            <a:avLst/>
          </a:prstGeom>
        </p:spPr>
        <p:txBody>
          <a:bodyPr anchor="t" rtlCol="false" tIns="0" lIns="0" bIns="0" rIns="0">
            <a:spAutoFit/>
          </a:bodyPr>
          <a:lstStyle/>
          <a:p>
            <a:pPr algn="ctr">
              <a:lnSpc>
                <a:spcPts val="3639"/>
              </a:lnSpc>
            </a:pPr>
            <a:r>
              <a:rPr lang="en-US" sz="2799">
                <a:solidFill>
                  <a:srgbClr val="F9F9F9"/>
                </a:solidFill>
                <a:latin typeface="Roboto"/>
                <a:ea typeface="Roboto"/>
                <a:cs typeface="Roboto"/>
                <a:sym typeface="Roboto"/>
              </a:rPr>
              <a:t>Once the planning and design phases are complete, the project moves into the Development stage, where all the elements come together. This is where the vision is brought to life through coding, functionality, and integration, ensuring the website is fully operational and aligns with the established design.</a:t>
            </a:r>
          </a:p>
        </p:txBody>
      </p:sp>
      <p:sp>
        <p:nvSpPr>
          <p:cNvPr name="TextBox 9" id="9"/>
          <p:cNvSpPr txBox="true"/>
          <p:nvPr/>
        </p:nvSpPr>
        <p:spPr>
          <a:xfrm rot="0">
            <a:off x="4421469" y="3014066"/>
            <a:ext cx="9445063" cy="790575"/>
          </a:xfrm>
          <a:prstGeom prst="rect">
            <a:avLst/>
          </a:prstGeom>
        </p:spPr>
        <p:txBody>
          <a:bodyPr anchor="t" rtlCol="false" tIns="0" lIns="0" bIns="0" rIns="0">
            <a:spAutoFit/>
          </a:bodyPr>
          <a:lstStyle/>
          <a:p>
            <a:pPr algn="ctr">
              <a:lnSpc>
                <a:spcPts val="6375"/>
              </a:lnSpc>
            </a:pPr>
            <a:r>
              <a:rPr lang="en-US" b="true" sz="6375" spc="-17">
                <a:solidFill>
                  <a:srgbClr val="FFFFFF"/>
                </a:solidFill>
                <a:latin typeface="Arimo Bold"/>
                <a:ea typeface="Arimo Bold"/>
                <a:cs typeface="Arimo Bold"/>
                <a:sym typeface="Arimo Bold"/>
              </a:rPr>
              <a:t>Develop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52904" y="0"/>
            <a:ext cx="7335096" cy="10287000"/>
            <a:chOff x="0" y="0"/>
            <a:chExt cx="9780128" cy="13716000"/>
          </a:xfrm>
        </p:grpSpPr>
        <p:sp>
          <p:nvSpPr>
            <p:cNvPr name="Freeform 3" id="3"/>
            <p:cNvSpPr/>
            <p:nvPr/>
          </p:nvSpPr>
          <p:spPr>
            <a:xfrm flipH="false" flipV="false" rot="0">
              <a:off x="0" y="0"/>
              <a:ext cx="9780143" cy="13716000"/>
            </a:xfrm>
            <a:custGeom>
              <a:avLst/>
              <a:gdLst/>
              <a:ahLst/>
              <a:cxnLst/>
              <a:rect r="r" b="b" t="t" l="l"/>
              <a:pathLst>
                <a:path h="13716000" w="9780143">
                  <a:moveTo>
                    <a:pt x="0" y="0"/>
                  </a:moveTo>
                  <a:lnTo>
                    <a:pt x="9780143" y="0"/>
                  </a:lnTo>
                  <a:lnTo>
                    <a:pt x="9780143" y="13716000"/>
                  </a:lnTo>
                  <a:lnTo>
                    <a:pt x="0" y="13716000"/>
                  </a:lnTo>
                  <a:lnTo>
                    <a:pt x="0" y="0"/>
                  </a:lnTo>
                  <a:close/>
                </a:path>
              </a:pathLst>
            </a:custGeom>
            <a:blipFill>
              <a:blip r:embed="rId2"/>
              <a:stretch>
                <a:fillRect l="-42508" t="0" r="-42508" b="0"/>
              </a:stretch>
            </a:blipFill>
          </p:spPr>
        </p:sp>
      </p:grpSp>
      <p:sp>
        <p:nvSpPr>
          <p:cNvPr name="Freeform 4" id="4"/>
          <p:cNvSpPr/>
          <p:nvPr/>
        </p:nvSpPr>
        <p:spPr>
          <a:xfrm flipH="false" flipV="false" rot="0">
            <a:off x="0" y="-5885920"/>
            <a:ext cx="13732956" cy="17263903"/>
          </a:xfrm>
          <a:custGeom>
            <a:avLst/>
            <a:gdLst/>
            <a:ahLst/>
            <a:cxnLst/>
            <a:rect r="r" b="b" t="t" l="l"/>
            <a:pathLst>
              <a:path h="17263903" w="13732956">
                <a:moveTo>
                  <a:pt x="0" y="0"/>
                </a:moveTo>
                <a:lnTo>
                  <a:pt x="13732956" y="0"/>
                </a:lnTo>
                <a:lnTo>
                  <a:pt x="13732956" y="17263903"/>
                </a:lnTo>
                <a:lnTo>
                  <a:pt x="0" y="172639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3608" y="1722027"/>
            <a:ext cx="9659354" cy="2114681"/>
          </a:xfrm>
          <a:prstGeom prst="rect">
            <a:avLst/>
          </a:prstGeom>
        </p:spPr>
        <p:txBody>
          <a:bodyPr anchor="t" rtlCol="false" tIns="0" lIns="0" bIns="0" rIns="0">
            <a:spAutoFit/>
          </a:bodyPr>
          <a:lstStyle/>
          <a:p>
            <a:pPr algn="l">
              <a:lnSpc>
                <a:spcPts val="8467"/>
              </a:lnSpc>
            </a:pPr>
            <a:r>
              <a:rPr lang="en-US" sz="7697">
                <a:solidFill>
                  <a:srgbClr val="56706B"/>
                </a:solidFill>
                <a:latin typeface="Roboto"/>
                <a:ea typeface="Roboto"/>
                <a:cs typeface="Roboto"/>
                <a:sym typeface="Roboto"/>
              </a:rPr>
              <a:t>Develop – Interactive and User Testing</a:t>
            </a:r>
          </a:p>
        </p:txBody>
      </p:sp>
      <p:sp>
        <p:nvSpPr>
          <p:cNvPr name="TextBox 6" id="6"/>
          <p:cNvSpPr txBox="true"/>
          <p:nvPr/>
        </p:nvSpPr>
        <p:spPr>
          <a:xfrm rot="0">
            <a:off x="1027332" y="4117332"/>
            <a:ext cx="9655630" cy="2701831"/>
          </a:xfrm>
          <a:prstGeom prst="rect">
            <a:avLst/>
          </a:prstGeom>
        </p:spPr>
        <p:txBody>
          <a:bodyPr anchor="t" rtlCol="false" tIns="0" lIns="0" bIns="0" rIns="0">
            <a:spAutoFit/>
          </a:bodyPr>
          <a:lstStyle/>
          <a:p>
            <a:pPr algn="l">
              <a:lnSpc>
                <a:spcPts val="2672"/>
              </a:lnSpc>
            </a:pPr>
            <a:r>
              <a:rPr lang="en-US" sz="1909" spc="-12">
                <a:solidFill>
                  <a:srgbClr val="56706B"/>
                </a:solidFill>
                <a:latin typeface="Roboto"/>
                <a:ea typeface="Roboto"/>
                <a:cs typeface="Roboto"/>
                <a:sym typeface="Roboto"/>
              </a:rPr>
              <a:t>After completing the wireframes, we created an interactive prototype in Figma to test the website’s usability.</a:t>
            </a:r>
          </a:p>
          <a:p>
            <a:pPr algn="l">
              <a:lnSpc>
                <a:spcPts val="2672"/>
              </a:lnSpc>
            </a:pPr>
          </a:p>
          <a:p>
            <a:pPr algn="l">
              <a:lnSpc>
                <a:spcPts val="2672"/>
              </a:lnSpc>
            </a:pPr>
            <a:r>
              <a:rPr lang="en-US" sz="1909" spc="-12">
                <a:solidFill>
                  <a:srgbClr val="56706B"/>
                </a:solidFill>
                <a:latin typeface="Roboto"/>
                <a:ea typeface="Roboto"/>
                <a:cs typeface="Roboto"/>
                <a:sym typeface="Roboto"/>
              </a:rPr>
              <a:t>User testing was conducted with placeholder text, ensuring the focus remained on navigation and functionality rather than content.</a:t>
            </a:r>
          </a:p>
          <a:p>
            <a:pPr algn="l">
              <a:lnSpc>
                <a:spcPts val="2672"/>
              </a:lnSpc>
            </a:pPr>
          </a:p>
          <a:p>
            <a:pPr algn="l">
              <a:lnSpc>
                <a:spcPts val="2672"/>
              </a:lnSpc>
            </a:pPr>
            <a:r>
              <a:rPr lang="en-US" sz="1909" spc="-12">
                <a:solidFill>
                  <a:srgbClr val="56706B"/>
                </a:solidFill>
                <a:latin typeface="Roboto"/>
                <a:ea typeface="Roboto"/>
                <a:cs typeface="Roboto"/>
                <a:sym typeface="Roboto"/>
              </a:rPr>
              <a:t>The feedback gathered from these tests informed necessary adjustments to the layout before final content was added to the site..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883" y="150533"/>
            <a:ext cx="18006234" cy="9985933"/>
            <a:chOff x="0" y="0"/>
            <a:chExt cx="24008312" cy="13314577"/>
          </a:xfrm>
        </p:grpSpPr>
        <p:sp>
          <p:nvSpPr>
            <p:cNvPr name="Freeform 3" id="3"/>
            <p:cNvSpPr/>
            <p:nvPr/>
          </p:nvSpPr>
          <p:spPr>
            <a:xfrm flipH="false" flipV="false" rot="0">
              <a:off x="0" y="0"/>
              <a:ext cx="24008335" cy="13314553"/>
            </a:xfrm>
            <a:custGeom>
              <a:avLst/>
              <a:gdLst/>
              <a:ahLst/>
              <a:cxnLst/>
              <a:rect r="r" b="b" t="t" l="l"/>
              <a:pathLst>
                <a:path h="13314553" w="24008335">
                  <a:moveTo>
                    <a:pt x="0" y="0"/>
                  </a:moveTo>
                  <a:lnTo>
                    <a:pt x="24008335" y="0"/>
                  </a:lnTo>
                  <a:lnTo>
                    <a:pt x="24008335" y="13314553"/>
                  </a:lnTo>
                  <a:lnTo>
                    <a:pt x="0" y="13314553"/>
                  </a:lnTo>
                  <a:close/>
                </a:path>
              </a:pathLst>
            </a:custGeom>
            <a:solidFill>
              <a:srgbClr val="046C82"/>
            </a:solidFill>
          </p:spPr>
        </p:sp>
      </p:grpSp>
      <p:sp>
        <p:nvSpPr>
          <p:cNvPr name="Freeform 4" id="4"/>
          <p:cNvSpPr/>
          <p:nvPr/>
        </p:nvSpPr>
        <p:spPr>
          <a:xfrm flipH="false" flipV="false" rot="0">
            <a:off x="8857041" y="-253157"/>
            <a:ext cx="9430959" cy="10540157"/>
          </a:xfrm>
          <a:custGeom>
            <a:avLst/>
            <a:gdLst/>
            <a:ahLst/>
            <a:cxnLst/>
            <a:rect r="r" b="b" t="t" l="l"/>
            <a:pathLst>
              <a:path h="10540157" w="9430959">
                <a:moveTo>
                  <a:pt x="0" y="0"/>
                </a:moveTo>
                <a:lnTo>
                  <a:pt x="9430959" y="0"/>
                </a:lnTo>
                <a:lnTo>
                  <a:pt x="9430959" y="10540157"/>
                </a:lnTo>
                <a:lnTo>
                  <a:pt x="0" y="10540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855779" y="2541430"/>
            <a:ext cx="7433482" cy="5204139"/>
            <a:chOff x="0" y="0"/>
            <a:chExt cx="9911309" cy="6938852"/>
          </a:xfrm>
        </p:grpSpPr>
        <p:sp>
          <p:nvSpPr>
            <p:cNvPr name="Freeform 6" id="6"/>
            <p:cNvSpPr/>
            <p:nvPr/>
          </p:nvSpPr>
          <p:spPr>
            <a:xfrm flipH="false" flipV="false" rot="0">
              <a:off x="0" y="0"/>
              <a:ext cx="9911334" cy="6938899"/>
            </a:xfrm>
            <a:custGeom>
              <a:avLst/>
              <a:gdLst/>
              <a:ahLst/>
              <a:cxnLst/>
              <a:rect r="r" b="b" t="t" l="l"/>
              <a:pathLst>
                <a:path h="6938899" w="9911334">
                  <a:moveTo>
                    <a:pt x="0" y="0"/>
                  </a:moveTo>
                  <a:lnTo>
                    <a:pt x="9911334" y="0"/>
                  </a:lnTo>
                  <a:lnTo>
                    <a:pt x="9911334" y="6938899"/>
                  </a:lnTo>
                  <a:lnTo>
                    <a:pt x="0" y="6938899"/>
                  </a:lnTo>
                  <a:lnTo>
                    <a:pt x="0" y="0"/>
                  </a:lnTo>
                  <a:close/>
                </a:path>
              </a:pathLst>
            </a:custGeom>
            <a:blipFill>
              <a:blip r:embed="rId4"/>
              <a:stretch>
                <a:fillRect l="-14" t="0" r="-14" b="0"/>
              </a:stretch>
            </a:blipFill>
          </p:spPr>
        </p:sp>
      </p:grpSp>
      <p:sp>
        <p:nvSpPr>
          <p:cNvPr name="TextBox 7" id="7"/>
          <p:cNvSpPr txBox="true"/>
          <p:nvPr/>
        </p:nvSpPr>
        <p:spPr>
          <a:xfrm rot="0">
            <a:off x="1221556" y="1845168"/>
            <a:ext cx="5122944" cy="1275043"/>
          </a:xfrm>
          <a:prstGeom prst="rect">
            <a:avLst/>
          </a:prstGeom>
        </p:spPr>
        <p:txBody>
          <a:bodyPr anchor="t" rtlCol="false" tIns="0" lIns="0" bIns="0" rIns="0">
            <a:spAutoFit/>
          </a:bodyPr>
          <a:lstStyle/>
          <a:p>
            <a:pPr algn="l">
              <a:lnSpc>
                <a:spcPts val="5177"/>
              </a:lnSpc>
            </a:pPr>
            <a:r>
              <a:rPr lang="en-US" sz="4931">
                <a:solidFill>
                  <a:srgbClr val="F8F8F8"/>
                </a:solidFill>
                <a:latin typeface="Roboto"/>
                <a:ea typeface="Roboto"/>
                <a:cs typeface="Roboto"/>
                <a:sym typeface="Roboto"/>
              </a:rPr>
              <a:t>Develop – Brand</a:t>
            </a:r>
          </a:p>
          <a:p>
            <a:pPr algn="l">
              <a:lnSpc>
                <a:spcPts val="5177"/>
              </a:lnSpc>
            </a:pPr>
            <a:r>
              <a:rPr lang="en-US" sz="4931">
                <a:solidFill>
                  <a:srgbClr val="F8F8F8"/>
                </a:solidFill>
                <a:latin typeface="Roboto"/>
                <a:ea typeface="Roboto"/>
                <a:cs typeface="Roboto"/>
                <a:sym typeface="Roboto"/>
              </a:rPr>
              <a:t>Implementation</a:t>
            </a:r>
          </a:p>
        </p:txBody>
      </p:sp>
      <p:grpSp>
        <p:nvGrpSpPr>
          <p:cNvPr name="Group 8" id="8"/>
          <p:cNvGrpSpPr/>
          <p:nvPr/>
        </p:nvGrpSpPr>
        <p:grpSpPr>
          <a:xfrm rot="0">
            <a:off x="1202506" y="4912220"/>
            <a:ext cx="5161044" cy="38100"/>
            <a:chOff x="0" y="0"/>
            <a:chExt cx="6881392" cy="50800"/>
          </a:xfrm>
        </p:grpSpPr>
        <p:sp>
          <p:nvSpPr>
            <p:cNvPr name="Freeform 9" id="9"/>
            <p:cNvSpPr/>
            <p:nvPr/>
          </p:nvSpPr>
          <p:spPr>
            <a:xfrm flipH="false" flipV="false" rot="0">
              <a:off x="25400" y="0"/>
              <a:ext cx="6830568" cy="50800"/>
            </a:xfrm>
            <a:custGeom>
              <a:avLst/>
              <a:gdLst/>
              <a:ahLst/>
              <a:cxnLst/>
              <a:rect r="r" b="b" t="t" l="l"/>
              <a:pathLst>
                <a:path h="50800" w="6830568">
                  <a:moveTo>
                    <a:pt x="0" y="0"/>
                  </a:moveTo>
                  <a:lnTo>
                    <a:pt x="6830568" y="0"/>
                  </a:lnTo>
                  <a:lnTo>
                    <a:pt x="6830568" y="50800"/>
                  </a:lnTo>
                  <a:lnTo>
                    <a:pt x="0" y="50800"/>
                  </a:lnTo>
                  <a:close/>
                </a:path>
              </a:pathLst>
            </a:custGeom>
            <a:solidFill>
              <a:srgbClr val="FFFFFF"/>
            </a:solidFill>
          </p:spPr>
        </p:sp>
      </p:grpSp>
      <p:sp>
        <p:nvSpPr>
          <p:cNvPr name="TextBox 10" id="10"/>
          <p:cNvSpPr txBox="true"/>
          <p:nvPr/>
        </p:nvSpPr>
        <p:spPr>
          <a:xfrm rot="0">
            <a:off x="854025" y="5831982"/>
            <a:ext cx="6461944" cy="609600"/>
          </a:xfrm>
          <a:prstGeom prst="rect">
            <a:avLst/>
          </a:prstGeom>
        </p:spPr>
        <p:txBody>
          <a:bodyPr anchor="t" rtlCol="false" tIns="0" lIns="0" bIns="0" rIns="0">
            <a:spAutoFit/>
          </a:bodyPr>
          <a:lstStyle/>
          <a:p>
            <a:pPr algn="l">
              <a:lnSpc>
                <a:spcPts val="4200"/>
              </a:lnSpc>
            </a:pPr>
            <a:r>
              <a:rPr lang="en-US" sz="3000">
                <a:solidFill>
                  <a:srgbClr val="F8F8F8"/>
                </a:solidFill>
                <a:latin typeface="Roboto"/>
                <a:ea typeface="Roboto"/>
                <a:cs typeface="Roboto"/>
                <a:sym typeface="Roboto"/>
              </a:rPr>
              <a:t>Implementation on the wireframes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883" y="150533"/>
            <a:ext cx="18006234" cy="9985933"/>
            <a:chOff x="0" y="0"/>
            <a:chExt cx="24008312" cy="13314577"/>
          </a:xfrm>
        </p:grpSpPr>
        <p:sp>
          <p:nvSpPr>
            <p:cNvPr name="Freeform 3" id="3"/>
            <p:cNvSpPr/>
            <p:nvPr/>
          </p:nvSpPr>
          <p:spPr>
            <a:xfrm flipH="false" flipV="false" rot="0">
              <a:off x="0" y="0"/>
              <a:ext cx="24008335" cy="13314553"/>
            </a:xfrm>
            <a:custGeom>
              <a:avLst/>
              <a:gdLst/>
              <a:ahLst/>
              <a:cxnLst/>
              <a:rect r="r" b="b" t="t" l="l"/>
              <a:pathLst>
                <a:path h="13314553" w="24008335">
                  <a:moveTo>
                    <a:pt x="0" y="0"/>
                  </a:moveTo>
                  <a:lnTo>
                    <a:pt x="24008335" y="0"/>
                  </a:lnTo>
                  <a:lnTo>
                    <a:pt x="24008335" y="13314553"/>
                  </a:lnTo>
                  <a:lnTo>
                    <a:pt x="0" y="13314553"/>
                  </a:lnTo>
                  <a:close/>
                </a:path>
              </a:pathLst>
            </a:custGeom>
            <a:solidFill>
              <a:srgbClr val="D2EFFA"/>
            </a:solidFill>
          </p:spPr>
        </p:sp>
      </p:grpSp>
      <p:sp>
        <p:nvSpPr>
          <p:cNvPr name="TextBox 4" id="4"/>
          <p:cNvSpPr txBox="true"/>
          <p:nvPr/>
        </p:nvSpPr>
        <p:spPr>
          <a:xfrm rot="0">
            <a:off x="3124200" y="1235585"/>
            <a:ext cx="12039600" cy="1237300"/>
          </a:xfrm>
          <a:prstGeom prst="rect">
            <a:avLst/>
          </a:prstGeom>
        </p:spPr>
        <p:txBody>
          <a:bodyPr anchor="t" rtlCol="false" tIns="0" lIns="0" bIns="0" rIns="0">
            <a:spAutoFit/>
          </a:bodyPr>
          <a:lstStyle/>
          <a:p>
            <a:pPr algn="ctr">
              <a:lnSpc>
                <a:spcPts val="8977"/>
              </a:lnSpc>
            </a:pPr>
            <a:r>
              <a:rPr lang="en-US" sz="6412">
                <a:solidFill>
                  <a:srgbClr val="56706B"/>
                </a:solidFill>
                <a:latin typeface="Roboto"/>
                <a:ea typeface="Roboto"/>
                <a:cs typeface="Roboto"/>
                <a:sym typeface="Roboto"/>
              </a:rPr>
              <a:t>Develop – Brand Implementation</a:t>
            </a:r>
          </a:p>
        </p:txBody>
      </p:sp>
      <p:sp>
        <p:nvSpPr>
          <p:cNvPr name="TextBox 5" id="5"/>
          <p:cNvSpPr txBox="true"/>
          <p:nvPr/>
        </p:nvSpPr>
        <p:spPr>
          <a:xfrm rot="0">
            <a:off x="3441429" y="8671212"/>
            <a:ext cx="11405142" cy="413385"/>
          </a:xfrm>
          <a:prstGeom prst="rect">
            <a:avLst/>
          </a:prstGeom>
        </p:spPr>
        <p:txBody>
          <a:bodyPr anchor="t" rtlCol="false" tIns="0" lIns="0" bIns="0" rIns="0">
            <a:spAutoFit/>
          </a:bodyPr>
          <a:lstStyle/>
          <a:p>
            <a:pPr algn="ctr">
              <a:lnSpc>
                <a:spcPts val="2940"/>
              </a:lnSpc>
            </a:pPr>
            <a:r>
              <a:rPr lang="en-US" sz="2100">
                <a:solidFill>
                  <a:srgbClr val="56706B"/>
                </a:solidFill>
                <a:latin typeface="Roboto"/>
                <a:ea typeface="Roboto"/>
                <a:cs typeface="Roboto"/>
                <a:sym typeface="Roboto"/>
              </a:rPr>
              <a:t>A previous promo video needed an update as well with the new branding.</a:t>
            </a:r>
          </a:p>
        </p:txBody>
      </p:sp>
      <p:grpSp>
        <p:nvGrpSpPr>
          <p:cNvPr name="Group 6" id="6"/>
          <p:cNvGrpSpPr/>
          <p:nvPr/>
        </p:nvGrpSpPr>
        <p:grpSpPr>
          <a:xfrm rot="0">
            <a:off x="3563125" y="3625990"/>
            <a:ext cx="11161750" cy="4291126"/>
            <a:chOff x="0" y="0"/>
            <a:chExt cx="14882333" cy="5721501"/>
          </a:xfrm>
        </p:grpSpPr>
        <p:sp>
          <p:nvSpPr>
            <p:cNvPr name="Freeform 7" id="7"/>
            <p:cNvSpPr/>
            <p:nvPr/>
          </p:nvSpPr>
          <p:spPr>
            <a:xfrm flipH="false" flipV="false" rot="0">
              <a:off x="0" y="0"/>
              <a:ext cx="14882368" cy="5721477"/>
            </a:xfrm>
            <a:custGeom>
              <a:avLst/>
              <a:gdLst/>
              <a:ahLst/>
              <a:cxnLst/>
              <a:rect r="r" b="b" t="t" l="l"/>
              <a:pathLst>
                <a:path h="5721477" w="14882368">
                  <a:moveTo>
                    <a:pt x="0" y="0"/>
                  </a:moveTo>
                  <a:lnTo>
                    <a:pt x="14882368" y="0"/>
                  </a:lnTo>
                  <a:lnTo>
                    <a:pt x="14882368" y="5721477"/>
                  </a:lnTo>
                  <a:lnTo>
                    <a:pt x="0" y="5721477"/>
                  </a:lnTo>
                  <a:lnTo>
                    <a:pt x="0" y="0"/>
                  </a:lnTo>
                  <a:close/>
                </a:path>
              </a:pathLst>
            </a:custGeom>
            <a:blipFill>
              <a:blip r:embed="rId2"/>
              <a:stretch>
                <a:fillRect l="0" t="-18279" r="0" b="-18280"/>
              </a:stretch>
            </a:blipFill>
          </p:spPr>
        </p:sp>
      </p:grpSp>
      <p:grpSp>
        <p:nvGrpSpPr>
          <p:cNvPr name="Group 8" id="8"/>
          <p:cNvGrpSpPr/>
          <p:nvPr/>
        </p:nvGrpSpPr>
        <p:grpSpPr>
          <a:xfrm rot="0">
            <a:off x="3656935" y="3695700"/>
            <a:ext cx="10974110" cy="4153486"/>
            <a:chOff x="0" y="0"/>
            <a:chExt cx="14632147" cy="5537981"/>
          </a:xfrm>
        </p:grpSpPr>
        <p:sp>
          <p:nvSpPr>
            <p:cNvPr name="Freeform 9" id="9"/>
            <p:cNvSpPr/>
            <p:nvPr/>
          </p:nvSpPr>
          <p:spPr>
            <a:xfrm flipH="false" flipV="false" rot="0">
              <a:off x="0" y="0"/>
              <a:ext cx="14632178" cy="5537962"/>
            </a:xfrm>
            <a:custGeom>
              <a:avLst/>
              <a:gdLst/>
              <a:ahLst/>
              <a:cxnLst/>
              <a:rect r="r" b="b" t="t" l="l"/>
              <a:pathLst>
                <a:path h="5537962" w="14632178">
                  <a:moveTo>
                    <a:pt x="0" y="0"/>
                  </a:moveTo>
                  <a:lnTo>
                    <a:pt x="14632178" y="0"/>
                  </a:lnTo>
                  <a:lnTo>
                    <a:pt x="14632178" y="5537962"/>
                  </a:lnTo>
                  <a:lnTo>
                    <a:pt x="0" y="5537962"/>
                  </a:lnTo>
                  <a:lnTo>
                    <a:pt x="0" y="0"/>
                  </a:lnTo>
                  <a:close/>
                </a:path>
              </a:pathLst>
            </a:custGeom>
            <a:blipFill>
              <a:blip r:embed="rId3"/>
              <a:stretch>
                <a:fillRect l="0" t="-18206" r="0" b="-18207"/>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867400" cy="10261963"/>
          </a:xfrm>
          <a:custGeom>
            <a:avLst/>
            <a:gdLst/>
            <a:ahLst/>
            <a:cxnLst/>
            <a:rect r="r" b="b" t="t" l="l"/>
            <a:pathLst>
              <a:path h="10261963" w="5867400">
                <a:moveTo>
                  <a:pt x="0" y="0"/>
                </a:moveTo>
                <a:lnTo>
                  <a:pt x="5867400" y="0"/>
                </a:lnTo>
                <a:lnTo>
                  <a:pt x="5867400" y="10261963"/>
                </a:lnTo>
                <a:lnTo>
                  <a:pt x="0" y="1026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5867400" y="25037"/>
            <a:ext cx="12438017" cy="10261963"/>
            <a:chOff x="0" y="0"/>
            <a:chExt cx="16584023" cy="13682617"/>
          </a:xfrm>
        </p:grpSpPr>
        <p:sp>
          <p:nvSpPr>
            <p:cNvPr name="Freeform 4" id="4"/>
            <p:cNvSpPr/>
            <p:nvPr/>
          </p:nvSpPr>
          <p:spPr>
            <a:xfrm flipH="false" flipV="false" rot="0">
              <a:off x="0" y="0"/>
              <a:ext cx="16584040" cy="13682599"/>
            </a:xfrm>
            <a:custGeom>
              <a:avLst/>
              <a:gdLst/>
              <a:ahLst/>
              <a:cxnLst/>
              <a:rect r="r" b="b" t="t" l="l"/>
              <a:pathLst>
                <a:path h="13682599" w="16584040">
                  <a:moveTo>
                    <a:pt x="0" y="0"/>
                  </a:moveTo>
                  <a:lnTo>
                    <a:pt x="16584040" y="0"/>
                  </a:lnTo>
                  <a:lnTo>
                    <a:pt x="16584040" y="13682599"/>
                  </a:lnTo>
                  <a:lnTo>
                    <a:pt x="0" y="13682599"/>
                  </a:lnTo>
                  <a:lnTo>
                    <a:pt x="0" y="0"/>
                  </a:lnTo>
                  <a:close/>
                </a:path>
              </a:pathLst>
            </a:custGeom>
            <a:blipFill>
              <a:blip r:embed="rId5"/>
              <a:stretch>
                <a:fillRect l="0" t="-1878" r="0" b="-1878"/>
              </a:stretch>
            </a:blipFill>
          </p:spPr>
        </p:sp>
      </p:grpSp>
      <p:grpSp>
        <p:nvGrpSpPr>
          <p:cNvPr name="Group 5" id="5"/>
          <p:cNvGrpSpPr/>
          <p:nvPr/>
        </p:nvGrpSpPr>
        <p:grpSpPr>
          <a:xfrm rot="0">
            <a:off x="1779483" y="2034451"/>
            <a:ext cx="4080523" cy="5546584"/>
            <a:chOff x="0" y="0"/>
            <a:chExt cx="5440698" cy="7395445"/>
          </a:xfrm>
        </p:grpSpPr>
        <p:sp>
          <p:nvSpPr>
            <p:cNvPr name="Freeform 6" id="6"/>
            <p:cNvSpPr/>
            <p:nvPr/>
          </p:nvSpPr>
          <p:spPr>
            <a:xfrm flipH="false" flipV="false" rot="0">
              <a:off x="0" y="0"/>
              <a:ext cx="5440680" cy="7395464"/>
            </a:xfrm>
            <a:custGeom>
              <a:avLst/>
              <a:gdLst/>
              <a:ahLst/>
              <a:cxnLst/>
              <a:rect r="r" b="b" t="t" l="l"/>
              <a:pathLst>
                <a:path h="7395464" w="5440680">
                  <a:moveTo>
                    <a:pt x="0" y="0"/>
                  </a:moveTo>
                  <a:lnTo>
                    <a:pt x="5440680" y="0"/>
                  </a:lnTo>
                  <a:lnTo>
                    <a:pt x="5440680" y="7395464"/>
                  </a:lnTo>
                  <a:lnTo>
                    <a:pt x="0" y="7395464"/>
                  </a:lnTo>
                  <a:close/>
                </a:path>
              </a:pathLst>
            </a:custGeom>
            <a:solidFill>
              <a:srgbClr val="1482AC"/>
            </a:solidFill>
          </p:spPr>
        </p:sp>
      </p:grpSp>
      <p:sp>
        <p:nvSpPr>
          <p:cNvPr name="TextBox 7" id="7"/>
          <p:cNvSpPr txBox="true"/>
          <p:nvPr/>
        </p:nvSpPr>
        <p:spPr>
          <a:xfrm rot="0">
            <a:off x="-323347" y="861169"/>
            <a:ext cx="6195101" cy="1173282"/>
          </a:xfrm>
          <a:prstGeom prst="rect">
            <a:avLst/>
          </a:prstGeom>
        </p:spPr>
        <p:txBody>
          <a:bodyPr anchor="t" rtlCol="false" tIns="0" lIns="0" bIns="0" rIns="0">
            <a:spAutoFit/>
          </a:bodyPr>
          <a:lstStyle/>
          <a:p>
            <a:pPr algn="ctr">
              <a:lnSpc>
                <a:spcPts val="9324"/>
              </a:lnSpc>
            </a:pPr>
            <a:r>
              <a:rPr lang="en-US" b="true" sz="8400" spc="-23">
                <a:solidFill>
                  <a:srgbClr val="FFFFFF"/>
                </a:solidFill>
                <a:latin typeface="Arimo Bold"/>
                <a:ea typeface="Arimo Bold"/>
                <a:cs typeface="Arimo Bold"/>
                <a:sym typeface="Arimo Bold"/>
              </a:rPr>
              <a:t>Deploy</a:t>
            </a:r>
          </a:p>
        </p:txBody>
      </p:sp>
      <p:sp>
        <p:nvSpPr>
          <p:cNvPr name="TextBox 8" id="8"/>
          <p:cNvSpPr txBox="true"/>
          <p:nvPr/>
        </p:nvSpPr>
        <p:spPr>
          <a:xfrm rot="0">
            <a:off x="1118004" y="2859624"/>
            <a:ext cx="4751573" cy="4895013"/>
          </a:xfrm>
          <a:prstGeom prst="rect">
            <a:avLst/>
          </a:prstGeom>
        </p:spPr>
        <p:txBody>
          <a:bodyPr anchor="t" rtlCol="false" tIns="0" lIns="0" bIns="0" rIns="0">
            <a:spAutoFit/>
          </a:bodyPr>
          <a:lstStyle/>
          <a:p>
            <a:pPr algn="l">
              <a:lnSpc>
                <a:spcPts val="3780"/>
              </a:lnSpc>
            </a:pPr>
            <a:r>
              <a:rPr lang="en-US" sz="2700">
                <a:solidFill>
                  <a:srgbClr val="F9F9F9"/>
                </a:solidFill>
                <a:latin typeface="Roboto"/>
                <a:ea typeface="Roboto"/>
                <a:cs typeface="Roboto"/>
                <a:sym typeface="Roboto"/>
              </a:rPr>
              <a:t>In the final stage, we integrated all the research, branding, and testing results into the website, ensuring everything was polished and ready for launch. This step marks the completion of the project, where all elements are finalized and the site is prepared to go live.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11805">
            <a:off x="6513600" y="-520869"/>
            <a:ext cx="12293309" cy="11647426"/>
            <a:chOff x="0" y="0"/>
            <a:chExt cx="16391079" cy="15529901"/>
          </a:xfrm>
        </p:grpSpPr>
        <p:sp>
          <p:nvSpPr>
            <p:cNvPr name="Freeform 3" id="3"/>
            <p:cNvSpPr/>
            <p:nvPr/>
          </p:nvSpPr>
          <p:spPr>
            <a:xfrm flipH="false" flipV="false" rot="0">
              <a:off x="0" y="0"/>
              <a:ext cx="16391128" cy="15529940"/>
            </a:xfrm>
            <a:custGeom>
              <a:avLst/>
              <a:gdLst/>
              <a:ahLst/>
              <a:cxnLst/>
              <a:rect r="r" b="b" t="t" l="l"/>
              <a:pathLst>
                <a:path h="15529940" w="16391128">
                  <a:moveTo>
                    <a:pt x="0" y="0"/>
                  </a:moveTo>
                  <a:lnTo>
                    <a:pt x="16391128" y="0"/>
                  </a:lnTo>
                  <a:lnTo>
                    <a:pt x="16391128" y="15529940"/>
                  </a:lnTo>
                  <a:lnTo>
                    <a:pt x="0" y="15529940"/>
                  </a:lnTo>
                  <a:lnTo>
                    <a:pt x="0" y="0"/>
                  </a:lnTo>
                  <a:close/>
                </a:path>
              </a:pathLst>
            </a:custGeom>
            <a:blipFill>
              <a:blip r:embed="rId2"/>
              <a:stretch>
                <a:fillRect l="0" t="-64732" r="0" b="-64732"/>
              </a:stretch>
            </a:blipFill>
          </p:spPr>
        </p:sp>
      </p:grpSp>
      <p:grpSp>
        <p:nvGrpSpPr>
          <p:cNvPr name="Group 4" id="4"/>
          <p:cNvGrpSpPr/>
          <p:nvPr/>
        </p:nvGrpSpPr>
        <p:grpSpPr>
          <a:xfrm rot="305945">
            <a:off x="-568639" y="-691942"/>
            <a:ext cx="8680338" cy="12137915"/>
            <a:chOff x="0" y="0"/>
            <a:chExt cx="11573784" cy="16183886"/>
          </a:xfrm>
        </p:grpSpPr>
        <p:sp>
          <p:nvSpPr>
            <p:cNvPr name="Freeform 5" id="5"/>
            <p:cNvSpPr/>
            <p:nvPr/>
          </p:nvSpPr>
          <p:spPr>
            <a:xfrm flipH="false" flipV="false" rot="0">
              <a:off x="0" y="0"/>
              <a:ext cx="11573764" cy="16183863"/>
            </a:xfrm>
            <a:custGeom>
              <a:avLst/>
              <a:gdLst/>
              <a:ahLst/>
              <a:cxnLst/>
              <a:rect r="r" b="b" t="t" l="l"/>
              <a:pathLst>
                <a:path h="16183863" w="11573764">
                  <a:moveTo>
                    <a:pt x="0" y="0"/>
                  </a:moveTo>
                  <a:lnTo>
                    <a:pt x="11573764" y="0"/>
                  </a:lnTo>
                  <a:lnTo>
                    <a:pt x="11573764" y="16183863"/>
                  </a:lnTo>
                  <a:lnTo>
                    <a:pt x="0" y="16183863"/>
                  </a:lnTo>
                  <a:close/>
                </a:path>
              </a:pathLst>
            </a:custGeom>
            <a:solidFill>
              <a:srgbClr val="31859C"/>
            </a:solidFill>
          </p:spPr>
        </p:sp>
      </p:grpSp>
      <p:sp>
        <p:nvSpPr>
          <p:cNvPr name="TextBox 6" id="6"/>
          <p:cNvSpPr txBox="true"/>
          <p:nvPr/>
        </p:nvSpPr>
        <p:spPr>
          <a:xfrm rot="0">
            <a:off x="643034" y="2476125"/>
            <a:ext cx="7230852" cy="861441"/>
          </a:xfrm>
          <a:prstGeom prst="rect">
            <a:avLst/>
          </a:prstGeom>
        </p:spPr>
        <p:txBody>
          <a:bodyPr anchor="t" rtlCol="false" tIns="0" lIns="0" bIns="0" rIns="0">
            <a:spAutoFit/>
          </a:bodyPr>
          <a:lstStyle/>
          <a:p>
            <a:pPr algn="l">
              <a:lnSpc>
                <a:spcPts val="7062"/>
              </a:lnSpc>
            </a:pPr>
            <a:r>
              <a:rPr lang="en-US" sz="6600">
                <a:solidFill>
                  <a:srgbClr val="F8F8F8"/>
                </a:solidFill>
                <a:latin typeface="Roboto"/>
                <a:ea typeface="Roboto"/>
                <a:cs typeface="Roboto"/>
                <a:sym typeface="Roboto"/>
              </a:rPr>
              <a:t>Deploy</a:t>
            </a:r>
          </a:p>
        </p:txBody>
      </p:sp>
      <p:sp>
        <p:nvSpPr>
          <p:cNvPr name="TextBox 7" id="7"/>
          <p:cNvSpPr txBox="true"/>
          <p:nvPr/>
        </p:nvSpPr>
        <p:spPr>
          <a:xfrm rot="0">
            <a:off x="643034" y="4172863"/>
            <a:ext cx="7053858" cy="1204150"/>
          </a:xfrm>
          <a:prstGeom prst="rect">
            <a:avLst/>
          </a:prstGeom>
        </p:spPr>
        <p:txBody>
          <a:bodyPr anchor="t" rtlCol="false" tIns="0" lIns="0" bIns="0" rIns="0">
            <a:spAutoFit/>
          </a:bodyPr>
          <a:lstStyle/>
          <a:p>
            <a:pPr algn="l">
              <a:lnSpc>
                <a:spcPts val="4744"/>
              </a:lnSpc>
            </a:pPr>
            <a:r>
              <a:rPr lang="en-US" sz="4198">
                <a:solidFill>
                  <a:srgbClr val="F8F8F8"/>
                </a:solidFill>
                <a:latin typeface="Roboto"/>
                <a:ea typeface="Roboto"/>
                <a:cs typeface="Roboto"/>
                <a:sym typeface="Roboto"/>
              </a:rPr>
              <a:t>Here is a demo of the site in action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6303533">
            <a:off x="3583811" y="-3954568"/>
            <a:ext cx="9651883" cy="19142309"/>
            <a:chOff x="0" y="0"/>
            <a:chExt cx="12869177" cy="25523079"/>
          </a:xfrm>
        </p:grpSpPr>
        <p:sp>
          <p:nvSpPr>
            <p:cNvPr name="Freeform 3" id="3"/>
            <p:cNvSpPr/>
            <p:nvPr/>
          </p:nvSpPr>
          <p:spPr>
            <a:xfrm flipH="false" flipV="false" rot="0">
              <a:off x="0" y="0"/>
              <a:ext cx="12869164" cy="25523062"/>
            </a:xfrm>
            <a:custGeom>
              <a:avLst/>
              <a:gdLst/>
              <a:ahLst/>
              <a:cxnLst/>
              <a:rect r="r" b="b" t="t" l="l"/>
              <a:pathLst>
                <a:path h="25523062" w="12869164">
                  <a:moveTo>
                    <a:pt x="0" y="0"/>
                  </a:moveTo>
                  <a:lnTo>
                    <a:pt x="12869164" y="0"/>
                  </a:lnTo>
                  <a:lnTo>
                    <a:pt x="12869164" y="25523062"/>
                  </a:lnTo>
                  <a:lnTo>
                    <a:pt x="0" y="25523062"/>
                  </a:lnTo>
                  <a:close/>
                </a:path>
              </a:pathLst>
            </a:custGeom>
            <a:solidFill>
              <a:srgbClr val="046C82"/>
            </a:solidFill>
          </p:spPr>
        </p:sp>
      </p:grpSp>
      <p:grpSp>
        <p:nvGrpSpPr>
          <p:cNvPr name="Group 4" id="4"/>
          <p:cNvGrpSpPr/>
          <p:nvPr/>
        </p:nvGrpSpPr>
        <p:grpSpPr>
          <a:xfrm rot="-5329851">
            <a:off x="433242" y="1906236"/>
            <a:ext cx="1419517" cy="19050"/>
            <a:chOff x="0" y="0"/>
            <a:chExt cx="1892689" cy="25400"/>
          </a:xfrm>
        </p:grpSpPr>
        <p:sp>
          <p:nvSpPr>
            <p:cNvPr name="Freeform 5" id="5"/>
            <p:cNvSpPr/>
            <p:nvPr/>
          </p:nvSpPr>
          <p:spPr>
            <a:xfrm flipH="false" flipV="false" rot="0">
              <a:off x="0" y="0"/>
              <a:ext cx="1892681" cy="25400"/>
            </a:xfrm>
            <a:custGeom>
              <a:avLst/>
              <a:gdLst/>
              <a:ahLst/>
              <a:cxnLst/>
              <a:rect r="r" b="b" t="t" l="l"/>
              <a:pathLst>
                <a:path h="25400" w="1892681">
                  <a:moveTo>
                    <a:pt x="12700" y="0"/>
                  </a:moveTo>
                  <a:lnTo>
                    <a:pt x="1879981" y="0"/>
                  </a:lnTo>
                  <a:cubicBezTo>
                    <a:pt x="1886966" y="0"/>
                    <a:pt x="1892681" y="5715"/>
                    <a:pt x="1892681" y="12700"/>
                  </a:cubicBezTo>
                  <a:cubicBezTo>
                    <a:pt x="1892681" y="19685"/>
                    <a:pt x="1886966" y="25400"/>
                    <a:pt x="1879981" y="25400"/>
                  </a:cubicBezTo>
                  <a:lnTo>
                    <a:pt x="12700" y="25400"/>
                  </a:lnTo>
                  <a:cubicBezTo>
                    <a:pt x="5715" y="25400"/>
                    <a:pt x="0" y="19685"/>
                    <a:pt x="0" y="12700"/>
                  </a:cubicBezTo>
                  <a:cubicBezTo>
                    <a:pt x="0" y="5715"/>
                    <a:pt x="5715" y="0"/>
                    <a:pt x="12700" y="0"/>
                  </a:cubicBezTo>
                  <a:close/>
                </a:path>
              </a:pathLst>
            </a:custGeom>
            <a:solidFill>
              <a:srgbClr val="1CADE4"/>
            </a:solidFill>
          </p:spPr>
        </p:sp>
      </p:grpSp>
      <p:sp>
        <p:nvSpPr>
          <p:cNvPr name="TextBox 6" id="6"/>
          <p:cNvSpPr txBox="true"/>
          <p:nvPr/>
        </p:nvSpPr>
        <p:spPr>
          <a:xfrm rot="0">
            <a:off x="1297666" y="1352145"/>
            <a:ext cx="5745480" cy="837533"/>
          </a:xfrm>
          <a:prstGeom prst="rect">
            <a:avLst/>
          </a:prstGeom>
        </p:spPr>
        <p:txBody>
          <a:bodyPr anchor="t" rtlCol="false" tIns="0" lIns="0" bIns="0" rIns="0">
            <a:spAutoFit/>
          </a:bodyPr>
          <a:lstStyle/>
          <a:p>
            <a:pPr algn="l">
              <a:lnSpc>
                <a:spcPts val="6480"/>
              </a:lnSpc>
            </a:pPr>
            <a:r>
              <a:rPr lang="en-US" sz="5400">
                <a:solidFill>
                  <a:srgbClr val="F8F8F8"/>
                </a:solidFill>
                <a:latin typeface="Roboto"/>
                <a:ea typeface="Roboto"/>
                <a:cs typeface="Roboto"/>
                <a:sym typeface="Roboto"/>
              </a:rPr>
              <a:t>The Final Steps!</a:t>
            </a:r>
          </a:p>
        </p:txBody>
      </p:sp>
      <p:grpSp>
        <p:nvGrpSpPr>
          <p:cNvPr name="Group 7" id="7"/>
          <p:cNvGrpSpPr/>
          <p:nvPr/>
        </p:nvGrpSpPr>
        <p:grpSpPr>
          <a:xfrm rot="0">
            <a:off x="7004127" y="3281133"/>
            <a:ext cx="3543348" cy="5723088"/>
            <a:chOff x="0" y="0"/>
            <a:chExt cx="4724464" cy="7630784"/>
          </a:xfrm>
        </p:grpSpPr>
        <p:sp>
          <p:nvSpPr>
            <p:cNvPr name="Freeform 8" id="8"/>
            <p:cNvSpPr/>
            <p:nvPr/>
          </p:nvSpPr>
          <p:spPr>
            <a:xfrm flipH="false" flipV="false" rot="0">
              <a:off x="0" y="0"/>
              <a:ext cx="4724527" cy="7630795"/>
            </a:xfrm>
            <a:custGeom>
              <a:avLst/>
              <a:gdLst/>
              <a:ahLst/>
              <a:cxnLst/>
              <a:rect r="r" b="b" t="t" l="l"/>
              <a:pathLst>
                <a:path h="7630795" w="4724527">
                  <a:moveTo>
                    <a:pt x="0" y="0"/>
                  </a:moveTo>
                  <a:lnTo>
                    <a:pt x="4724527" y="0"/>
                  </a:lnTo>
                  <a:lnTo>
                    <a:pt x="4724527" y="7630795"/>
                  </a:lnTo>
                  <a:lnTo>
                    <a:pt x="0" y="7630795"/>
                  </a:lnTo>
                  <a:lnTo>
                    <a:pt x="0" y="0"/>
                  </a:lnTo>
                  <a:close/>
                </a:path>
              </a:pathLst>
            </a:custGeom>
            <a:blipFill>
              <a:blip r:embed="rId2"/>
              <a:stretch>
                <a:fillRect l="-70" t="0" r="-68" b="0"/>
              </a:stretch>
            </a:blipFill>
          </p:spPr>
        </p:sp>
      </p:grpSp>
      <p:sp>
        <p:nvSpPr>
          <p:cNvPr name="Freeform 9" id="9"/>
          <p:cNvSpPr/>
          <p:nvPr/>
        </p:nvSpPr>
        <p:spPr>
          <a:xfrm flipH="false" flipV="false" rot="0">
            <a:off x="7089852" y="3338283"/>
            <a:ext cx="3372803" cy="5552122"/>
          </a:xfrm>
          <a:custGeom>
            <a:avLst/>
            <a:gdLst/>
            <a:ahLst/>
            <a:cxnLst/>
            <a:rect r="r" b="b" t="t" l="l"/>
            <a:pathLst>
              <a:path h="5552122" w="3372803">
                <a:moveTo>
                  <a:pt x="0" y="0"/>
                </a:moveTo>
                <a:lnTo>
                  <a:pt x="3372803" y="0"/>
                </a:lnTo>
                <a:lnTo>
                  <a:pt x="3372803" y="5552122"/>
                </a:lnTo>
                <a:lnTo>
                  <a:pt x="0" y="5552122"/>
                </a:lnTo>
                <a:lnTo>
                  <a:pt x="0" y="0"/>
                </a:lnTo>
                <a:close/>
              </a:path>
            </a:pathLst>
          </a:custGeom>
          <a:blipFill>
            <a:blip r:embed="rId3">
              <a:extLst>
                <a:ext uri="{96DAC541-7B7A-43D3-8B79-37D633B846F1}">
                  <asvg:svgBlip xmlns:asvg="http://schemas.microsoft.com/office/drawing/2016/SVG/main" r:embed="rId4"/>
                </a:ext>
              </a:extLst>
            </a:blip>
            <a:stretch>
              <a:fillRect l="-118" t="0" r="-118" b="0"/>
            </a:stretch>
          </a:blipFill>
        </p:spPr>
      </p:sp>
      <p:sp>
        <p:nvSpPr>
          <p:cNvPr name="TextBox 10" id="10"/>
          <p:cNvSpPr txBox="true"/>
          <p:nvPr/>
        </p:nvSpPr>
        <p:spPr>
          <a:xfrm rot="0">
            <a:off x="7414563" y="5147007"/>
            <a:ext cx="1314450" cy="410210"/>
          </a:xfrm>
          <a:prstGeom prst="rect">
            <a:avLst/>
          </a:prstGeom>
        </p:spPr>
        <p:txBody>
          <a:bodyPr anchor="t" rtlCol="false" tIns="0" lIns="0" bIns="0" rIns="0">
            <a:spAutoFit/>
          </a:bodyPr>
          <a:lstStyle/>
          <a:p>
            <a:pPr algn="l">
              <a:lnSpc>
                <a:spcPts val="2879"/>
              </a:lnSpc>
            </a:pPr>
            <a:r>
              <a:rPr lang="en-US" sz="2400" spc="-15">
                <a:solidFill>
                  <a:srgbClr val="F9F9F9"/>
                </a:solidFill>
                <a:latin typeface="Roboto"/>
                <a:ea typeface="Roboto"/>
                <a:cs typeface="Roboto"/>
                <a:sym typeface="Roboto"/>
              </a:rPr>
              <a:t>Personas</a:t>
            </a:r>
          </a:p>
        </p:txBody>
      </p:sp>
      <p:sp>
        <p:nvSpPr>
          <p:cNvPr name="TextBox 11" id="11"/>
          <p:cNvSpPr txBox="true"/>
          <p:nvPr/>
        </p:nvSpPr>
        <p:spPr>
          <a:xfrm rot="0">
            <a:off x="7414563" y="3588790"/>
            <a:ext cx="2078355" cy="1229360"/>
          </a:xfrm>
          <a:prstGeom prst="rect">
            <a:avLst/>
          </a:prstGeom>
        </p:spPr>
        <p:txBody>
          <a:bodyPr anchor="t" rtlCol="false" tIns="0" lIns="0" bIns="0" rIns="0">
            <a:spAutoFit/>
          </a:bodyPr>
          <a:lstStyle/>
          <a:p>
            <a:pPr algn="l">
              <a:lnSpc>
                <a:spcPts val="3600"/>
              </a:lnSpc>
            </a:pPr>
            <a:r>
              <a:rPr lang="en-US" b="true" sz="3000" spc="-15">
                <a:solidFill>
                  <a:srgbClr val="F9F9F9"/>
                </a:solidFill>
                <a:latin typeface="Arimo Bold"/>
                <a:ea typeface="Arimo Bold"/>
                <a:cs typeface="Arimo Bold"/>
                <a:sym typeface="Arimo Bold"/>
              </a:rPr>
              <a:t>APPROVED</a:t>
            </a:r>
          </a:p>
          <a:p>
            <a:pPr algn="l">
              <a:lnSpc>
                <a:spcPts val="2879"/>
              </a:lnSpc>
            </a:pPr>
            <a:r>
              <a:rPr lang="en-US" sz="2400" spc="-12">
                <a:solidFill>
                  <a:srgbClr val="F9F9F9"/>
                </a:solidFill>
                <a:latin typeface="Roboto"/>
                <a:ea typeface="Roboto"/>
                <a:cs typeface="Roboto"/>
                <a:sym typeface="Roboto"/>
              </a:rPr>
              <a:t>Project Charter</a:t>
            </a:r>
          </a:p>
        </p:txBody>
      </p:sp>
      <p:sp>
        <p:nvSpPr>
          <p:cNvPr name="TextBox 12" id="12"/>
          <p:cNvSpPr txBox="true"/>
          <p:nvPr/>
        </p:nvSpPr>
        <p:spPr>
          <a:xfrm rot="0">
            <a:off x="7414563" y="5886926"/>
            <a:ext cx="1605915" cy="410210"/>
          </a:xfrm>
          <a:prstGeom prst="rect">
            <a:avLst/>
          </a:prstGeom>
        </p:spPr>
        <p:txBody>
          <a:bodyPr anchor="t" rtlCol="false" tIns="0" lIns="0" bIns="0" rIns="0">
            <a:spAutoFit/>
          </a:bodyPr>
          <a:lstStyle/>
          <a:p>
            <a:pPr algn="l">
              <a:lnSpc>
                <a:spcPts val="2879"/>
              </a:lnSpc>
            </a:pPr>
            <a:r>
              <a:rPr lang="en-US" sz="2400" spc="-15">
                <a:solidFill>
                  <a:srgbClr val="F9F9F9"/>
                </a:solidFill>
                <a:latin typeface="Roboto"/>
                <a:ea typeface="Roboto"/>
                <a:cs typeface="Roboto"/>
                <a:sym typeface="Roboto"/>
              </a:rPr>
              <a:t>Moodboard</a:t>
            </a:r>
          </a:p>
        </p:txBody>
      </p:sp>
      <p:sp>
        <p:nvSpPr>
          <p:cNvPr name="TextBox 13" id="13"/>
          <p:cNvSpPr txBox="true"/>
          <p:nvPr/>
        </p:nvSpPr>
        <p:spPr>
          <a:xfrm rot="0">
            <a:off x="7414563" y="6626860"/>
            <a:ext cx="721043" cy="410210"/>
          </a:xfrm>
          <a:prstGeom prst="rect">
            <a:avLst/>
          </a:prstGeom>
        </p:spPr>
        <p:txBody>
          <a:bodyPr anchor="t" rtlCol="false" tIns="0" lIns="0" bIns="0" rIns="0">
            <a:spAutoFit/>
          </a:bodyPr>
          <a:lstStyle/>
          <a:p>
            <a:pPr algn="l">
              <a:lnSpc>
                <a:spcPts val="2879"/>
              </a:lnSpc>
            </a:pPr>
            <a:r>
              <a:rPr lang="en-US" sz="2400" spc="-30">
                <a:solidFill>
                  <a:srgbClr val="F9F9F9"/>
                </a:solidFill>
                <a:latin typeface="Roboto"/>
                <a:ea typeface="Roboto"/>
                <a:cs typeface="Roboto"/>
                <a:sym typeface="Roboto"/>
              </a:rPr>
              <a:t>Logo</a:t>
            </a:r>
          </a:p>
        </p:txBody>
      </p:sp>
      <p:sp>
        <p:nvSpPr>
          <p:cNvPr name="TextBox 14" id="14"/>
          <p:cNvSpPr txBox="true"/>
          <p:nvPr/>
        </p:nvSpPr>
        <p:spPr>
          <a:xfrm rot="0">
            <a:off x="7414578" y="8106714"/>
            <a:ext cx="2359343" cy="410210"/>
          </a:xfrm>
          <a:prstGeom prst="rect">
            <a:avLst/>
          </a:prstGeom>
        </p:spPr>
        <p:txBody>
          <a:bodyPr anchor="t" rtlCol="false" tIns="0" lIns="0" bIns="0" rIns="0">
            <a:spAutoFit/>
          </a:bodyPr>
          <a:lstStyle/>
          <a:p>
            <a:pPr algn="l">
              <a:lnSpc>
                <a:spcPts val="2879"/>
              </a:lnSpc>
            </a:pPr>
            <a:r>
              <a:rPr lang="en-US" sz="2400">
                <a:solidFill>
                  <a:srgbClr val="F9F9F9"/>
                </a:solidFill>
                <a:latin typeface="Roboto"/>
                <a:ea typeface="Roboto"/>
                <a:cs typeface="Roboto"/>
                <a:sym typeface="Roboto"/>
              </a:rPr>
              <a:t>Minutes P01-P08</a:t>
            </a:r>
          </a:p>
        </p:txBody>
      </p:sp>
      <p:sp>
        <p:nvSpPr>
          <p:cNvPr name="TextBox 15" id="15"/>
          <p:cNvSpPr txBox="true"/>
          <p:nvPr/>
        </p:nvSpPr>
        <p:spPr>
          <a:xfrm rot="0">
            <a:off x="7414578" y="7366809"/>
            <a:ext cx="2583180" cy="410210"/>
          </a:xfrm>
          <a:prstGeom prst="rect">
            <a:avLst/>
          </a:prstGeom>
        </p:spPr>
        <p:txBody>
          <a:bodyPr anchor="t" rtlCol="false" tIns="0" lIns="0" bIns="0" rIns="0">
            <a:spAutoFit/>
          </a:bodyPr>
          <a:lstStyle/>
          <a:p>
            <a:pPr algn="l">
              <a:lnSpc>
                <a:spcPts val="2879"/>
              </a:lnSpc>
            </a:pPr>
            <a:r>
              <a:rPr lang="en-US" sz="2400" spc="-15">
                <a:solidFill>
                  <a:srgbClr val="F9F9F9"/>
                </a:solidFill>
                <a:latin typeface="Roboto"/>
                <a:ea typeface="Roboto"/>
                <a:cs typeface="Roboto"/>
                <a:sym typeface="Roboto"/>
              </a:rPr>
              <a:t>Video - Rebranding</a:t>
            </a:r>
          </a:p>
        </p:txBody>
      </p:sp>
      <p:grpSp>
        <p:nvGrpSpPr>
          <p:cNvPr name="Group 16" id="16"/>
          <p:cNvGrpSpPr/>
          <p:nvPr/>
        </p:nvGrpSpPr>
        <p:grpSpPr>
          <a:xfrm rot="0">
            <a:off x="1889608" y="3281133"/>
            <a:ext cx="3587898" cy="5723088"/>
            <a:chOff x="0" y="0"/>
            <a:chExt cx="4783864" cy="7630784"/>
          </a:xfrm>
        </p:grpSpPr>
        <p:sp>
          <p:nvSpPr>
            <p:cNvPr name="Freeform 17" id="17"/>
            <p:cNvSpPr/>
            <p:nvPr/>
          </p:nvSpPr>
          <p:spPr>
            <a:xfrm flipH="false" flipV="false" rot="0">
              <a:off x="0" y="0"/>
              <a:ext cx="4783836" cy="7630795"/>
            </a:xfrm>
            <a:custGeom>
              <a:avLst/>
              <a:gdLst/>
              <a:ahLst/>
              <a:cxnLst/>
              <a:rect r="r" b="b" t="t" l="l"/>
              <a:pathLst>
                <a:path h="7630795" w="4783836">
                  <a:moveTo>
                    <a:pt x="0" y="0"/>
                  </a:moveTo>
                  <a:lnTo>
                    <a:pt x="4783836" y="0"/>
                  </a:lnTo>
                  <a:lnTo>
                    <a:pt x="4783836" y="7630795"/>
                  </a:lnTo>
                  <a:lnTo>
                    <a:pt x="0" y="7630795"/>
                  </a:lnTo>
                  <a:lnTo>
                    <a:pt x="0" y="0"/>
                  </a:lnTo>
                  <a:close/>
                </a:path>
              </a:pathLst>
            </a:custGeom>
            <a:blipFill>
              <a:blip r:embed="rId5"/>
              <a:stretch>
                <a:fillRect l="-46" t="0" r="-47" b="0"/>
              </a:stretch>
            </a:blipFill>
          </p:spPr>
        </p:sp>
      </p:grpSp>
      <p:sp>
        <p:nvSpPr>
          <p:cNvPr name="Freeform 18" id="18"/>
          <p:cNvSpPr/>
          <p:nvPr/>
        </p:nvSpPr>
        <p:spPr>
          <a:xfrm flipH="false" flipV="false" rot="0">
            <a:off x="1975333" y="3338283"/>
            <a:ext cx="3416617" cy="5552122"/>
          </a:xfrm>
          <a:custGeom>
            <a:avLst/>
            <a:gdLst/>
            <a:ahLst/>
            <a:cxnLst/>
            <a:rect r="r" b="b" t="t" l="l"/>
            <a:pathLst>
              <a:path h="5552122" w="3416617">
                <a:moveTo>
                  <a:pt x="0" y="0"/>
                </a:moveTo>
                <a:lnTo>
                  <a:pt x="3416617" y="0"/>
                </a:lnTo>
                <a:lnTo>
                  <a:pt x="3416617" y="5552122"/>
                </a:lnTo>
                <a:lnTo>
                  <a:pt x="0" y="5552122"/>
                </a:lnTo>
                <a:lnTo>
                  <a:pt x="0" y="0"/>
                </a:lnTo>
                <a:close/>
              </a:path>
            </a:pathLst>
          </a:custGeom>
          <a:blipFill>
            <a:blip r:embed="rId6">
              <a:extLst>
                <a:ext uri="{96DAC541-7B7A-43D3-8B79-37D633B846F1}">
                  <asvg:svgBlip xmlns:asvg="http://schemas.microsoft.com/office/drawing/2016/SVG/main" r:embed="rId7"/>
                </a:ext>
              </a:extLst>
            </a:blip>
            <a:stretch>
              <a:fillRect l="-33" t="0" r="-33" b="0"/>
            </a:stretch>
          </a:blipFill>
        </p:spPr>
      </p:sp>
      <p:sp>
        <p:nvSpPr>
          <p:cNvPr name="Freeform 19" id="19"/>
          <p:cNvSpPr/>
          <p:nvPr/>
        </p:nvSpPr>
        <p:spPr>
          <a:xfrm flipH="false" flipV="false" rot="0">
            <a:off x="12074832" y="3281133"/>
            <a:ext cx="3837622" cy="5552122"/>
          </a:xfrm>
          <a:custGeom>
            <a:avLst/>
            <a:gdLst/>
            <a:ahLst/>
            <a:cxnLst/>
            <a:rect r="r" b="b" t="t" l="l"/>
            <a:pathLst>
              <a:path h="5552122" w="3837622">
                <a:moveTo>
                  <a:pt x="0" y="0"/>
                </a:moveTo>
                <a:lnTo>
                  <a:pt x="3837622" y="0"/>
                </a:lnTo>
                <a:lnTo>
                  <a:pt x="3837622" y="5552122"/>
                </a:lnTo>
                <a:lnTo>
                  <a:pt x="0" y="5552122"/>
                </a:lnTo>
                <a:lnTo>
                  <a:pt x="0" y="0"/>
                </a:lnTo>
                <a:close/>
              </a:path>
            </a:pathLst>
          </a:custGeom>
          <a:blipFill>
            <a:blip r:embed="rId8">
              <a:extLst>
                <a:ext uri="{96DAC541-7B7A-43D3-8B79-37D633B846F1}">
                  <asvg:svgBlip xmlns:asvg="http://schemas.microsoft.com/office/drawing/2016/SVG/main" r:embed="rId9"/>
                </a:ext>
              </a:extLst>
            </a:blip>
            <a:stretch>
              <a:fillRect l="-3" t="0" r="-3" b="0"/>
            </a:stretch>
          </a:blipFill>
        </p:spPr>
      </p:sp>
      <p:sp>
        <p:nvSpPr>
          <p:cNvPr name="TextBox 20" id="20"/>
          <p:cNvSpPr txBox="true"/>
          <p:nvPr/>
        </p:nvSpPr>
        <p:spPr>
          <a:xfrm rot="0">
            <a:off x="12518139" y="3615469"/>
            <a:ext cx="1654493" cy="520700"/>
          </a:xfrm>
          <a:prstGeom prst="rect">
            <a:avLst/>
          </a:prstGeom>
        </p:spPr>
        <p:txBody>
          <a:bodyPr anchor="t" rtlCol="false" tIns="0" lIns="0" bIns="0" rIns="0">
            <a:spAutoFit/>
          </a:bodyPr>
          <a:lstStyle/>
          <a:p>
            <a:pPr algn="l">
              <a:lnSpc>
                <a:spcPts val="3600"/>
              </a:lnSpc>
            </a:pPr>
            <a:r>
              <a:rPr lang="en-US" b="true" sz="3000" spc="-15">
                <a:solidFill>
                  <a:srgbClr val="235D57"/>
                </a:solidFill>
                <a:latin typeface="Arimo Bold"/>
                <a:ea typeface="Arimo Bold"/>
                <a:cs typeface="Arimo Bold"/>
                <a:sym typeface="Arimo Bold"/>
              </a:rPr>
              <a:t>PENDING</a:t>
            </a:r>
          </a:p>
        </p:txBody>
      </p:sp>
      <p:sp>
        <p:nvSpPr>
          <p:cNvPr name="TextBox 21" id="21"/>
          <p:cNvSpPr txBox="true"/>
          <p:nvPr/>
        </p:nvSpPr>
        <p:spPr>
          <a:xfrm rot="0">
            <a:off x="12518139" y="5240080"/>
            <a:ext cx="2359343" cy="410210"/>
          </a:xfrm>
          <a:prstGeom prst="rect">
            <a:avLst/>
          </a:prstGeom>
        </p:spPr>
        <p:txBody>
          <a:bodyPr anchor="t" rtlCol="false" tIns="0" lIns="0" bIns="0" rIns="0">
            <a:spAutoFit/>
          </a:bodyPr>
          <a:lstStyle/>
          <a:p>
            <a:pPr algn="l">
              <a:lnSpc>
                <a:spcPts val="2879"/>
              </a:lnSpc>
            </a:pPr>
            <a:r>
              <a:rPr lang="en-US" sz="2400">
                <a:solidFill>
                  <a:srgbClr val="235D57"/>
                </a:solidFill>
                <a:latin typeface="Roboto"/>
                <a:ea typeface="Roboto"/>
                <a:cs typeface="Roboto"/>
                <a:sym typeface="Roboto"/>
              </a:rPr>
              <a:t>Minutes P09-P10</a:t>
            </a:r>
          </a:p>
        </p:txBody>
      </p:sp>
      <p:sp>
        <p:nvSpPr>
          <p:cNvPr name="TextBox 22" id="22"/>
          <p:cNvSpPr txBox="true"/>
          <p:nvPr/>
        </p:nvSpPr>
        <p:spPr>
          <a:xfrm rot="0">
            <a:off x="12518139" y="4466941"/>
            <a:ext cx="2101215" cy="410210"/>
          </a:xfrm>
          <a:prstGeom prst="rect">
            <a:avLst/>
          </a:prstGeom>
        </p:spPr>
        <p:txBody>
          <a:bodyPr anchor="t" rtlCol="false" tIns="0" lIns="0" bIns="0" rIns="0">
            <a:spAutoFit/>
          </a:bodyPr>
          <a:lstStyle/>
          <a:p>
            <a:pPr algn="l">
              <a:lnSpc>
                <a:spcPts val="2879"/>
              </a:lnSpc>
            </a:pPr>
            <a:r>
              <a:rPr lang="en-US" sz="2400" spc="-15">
                <a:solidFill>
                  <a:srgbClr val="235D57"/>
                </a:solidFill>
                <a:latin typeface="Roboto"/>
                <a:ea typeface="Roboto"/>
                <a:cs typeface="Roboto"/>
                <a:sym typeface="Roboto"/>
              </a:rPr>
              <a:t>Branding Guide</a:t>
            </a:r>
          </a:p>
        </p:txBody>
      </p:sp>
      <p:sp>
        <p:nvSpPr>
          <p:cNvPr name="TextBox 23" id="23"/>
          <p:cNvSpPr txBox="true"/>
          <p:nvPr/>
        </p:nvSpPr>
        <p:spPr>
          <a:xfrm rot="0">
            <a:off x="12518139" y="6013189"/>
            <a:ext cx="2868930" cy="410210"/>
          </a:xfrm>
          <a:prstGeom prst="rect">
            <a:avLst/>
          </a:prstGeom>
        </p:spPr>
        <p:txBody>
          <a:bodyPr anchor="t" rtlCol="false" tIns="0" lIns="0" bIns="0" rIns="0">
            <a:spAutoFit/>
          </a:bodyPr>
          <a:lstStyle/>
          <a:p>
            <a:pPr algn="l">
              <a:lnSpc>
                <a:spcPts val="2879"/>
              </a:lnSpc>
            </a:pPr>
            <a:r>
              <a:rPr lang="en-US" sz="2400" spc="-15">
                <a:solidFill>
                  <a:srgbClr val="235D57"/>
                </a:solidFill>
                <a:latin typeface="Roboto"/>
                <a:ea typeface="Roboto"/>
                <a:cs typeface="Roboto"/>
                <a:sym typeface="Roboto"/>
              </a:rPr>
              <a:t>WP Blog Instructions</a:t>
            </a:r>
          </a:p>
        </p:txBody>
      </p:sp>
      <p:sp>
        <p:nvSpPr>
          <p:cNvPr name="TextBox 24" id="24"/>
          <p:cNvSpPr txBox="true"/>
          <p:nvPr/>
        </p:nvSpPr>
        <p:spPr>
          <a:xfrm rot="0">
            <a:off x="12518139" y="6786326"/>
            <a:ext cx="2428875" cy="775970"/>
          </a:xfrm>
          <a:prstGeom prst="rect">
            <a:avLst/>
          </a:prstGeom>
        </p:spPr>
        <p:txBody>
          <a:bodyPr anchor="t" rtlCol="false" tIns="0" lIns="0" bIns="0" rIns="0">
            <a:spAutoFit/>
          </a:bodyPr>
          <a:lstStyle/>
          <a:p>
            <a:pPr algn="l">
              <a:lnSpc>
                <a:spcPts val="2879"/>
              </a:lnSpc>
            </a:pPr>
            <a:r>
              <a:rPr lang="en-US" sz="2400">
                <a:solidFill>
                  <a:srgbClr val="235D57"/>
                </a:solidFill>
                <a:latin typeface="Roboto"/>
                <a:ea typeface="Roboto"/>
                <a:cs typeface="Roboto"/>
                <a:sym typeface="Roboto"/>
              </a:rPr>
              <a:t>Each Page for the WP Site</a:t>
            </a:r>
          </a:p>
        </p:txBody>
      </p:sp>
      <p:sp>
        <p:nvSpPr>
          <p:cNvPr name="TextBox 25" id="25"/>
          <p:cNvSpPr txBox="true"/>
          <p:nvPr/>
        </p:nvSpPr>
        <p:spPr>
          <a:xfrm rot="0">
            <a:off x="12518139" y="7900378"/>
            <a:ext cx="3197543" cy="410210"/>
          </a:xfrm>
          <a:prstGeom prst="rect">
            <a:avLst/>
          </a:prstGeom>
        </p:spPr>
        <p:txBody>
          <a:bodyPr anchor="t" rtlCol="false" tIns="0" lIns="0" bIns="0" rIns="0">
            <a:spAutoFit/>
          </a:bodyPr>
          <a:lstStyle/>
          <a:p>
            <a:pPr algn="l">
              <a:lnSpc>
                <a:spcPts val="2879"/>
              </a:lnSpc>
            </a:pPr>
            <a:r>
              <a:rPr lang="en-US" sz="2400">
                <a:solidFill>
                  <a:srgbClr val="235D57"/>
                </a:solidFill>
                <a:latin typeface="Roboto"/>
                <a:ea typeface="Roboto"/>
                <a:cs typeface="Roboto"/>
                <a:sym typeface="Roboto"/>
              </a:rPr>
              <a:t>Final Hand-off Package</a:t>
            </a:r>
          </a:p>
        </p:txBody>
      </p:sp>
      <p:sp>
        <p:nvSpPr>
          <p:cNvPr name="TextBox 26" id="26"/>
          <p:cNvSpPr txBox="true"/>
          <p:nvPr/>
        </p:nvSpPr>
        <p:spPr>
          <a:xfrm rot="0">
            <a:off x="2338199" y="5014890"/>
            <a:ext cx="3022964" cy="365392"/>
          </a:xfrm>
          <a:prstGeom prst="rect">
            <a:avLst/>
          </a:prstGeom>
        </p:spPr>
        <p:txBody>
          <a:bodyPr anchor="t" rtlCol="false" tIns="0" lIns="0" bIns="0" rIns="0">
            <a:spAutoFit/>
          </a:bodyPr>
          <a:lstStyle/>
          <a:p>
            <a:pPr algn="l">
              <a:lnSpc>
                <a:spcPts val="2879"/>
              </a:lnSpc>
            </a:pPr>
            <a:r>
              <a:rPr lang="en-US" sz="2400" spc="-15">
                <a:solidFill>
                  <a:srgbClr val="000000"/>
                </a:solidFill>
                <a:latin typeface="Roboto"/>
                <a:ea typeface="Roboto"/>
                <a:cs typeface="Roboto"/>
                <a:sym typeface="Roboto"/>
              </a:rPr>
              <a:t>Planing Documents</a:t>
            </a:r>
          </a:p>
        </p:txBody>
      </p:sp>
      <p:sp>
        <p:nvSpPr>
          <p:cNvPr name="TextBox 27" id="27"/>
          <p:cNvSpPr txBox="true"/>
          <p:nvPr/>
        </p:nvSpPr>
        <p:spPr>
          <a:xfrm rot="0">
            <a:off x="2359512" y="3615469"/>
            <a:ext cx="2078355" cy="836581"/>
          </a:xfrm>
          <a:prstGeom prst="rect">
            <a:avLst/>
          </a:prstGeom>
        </p:spPr>
        <p:txBody>
          <a:bodyPr anchor="t" rtlCol="false" tIns="0" lIns="0" bIns="0" rIns="0">
            <a:spAutoFit/>
          </a:bodyPr>
          <a:lstStyle/>
          <a:p>
            <a:pPr algn="l">
              <a:lnSpc>
                <a:spcPts val="3600"/>
              </a:lnSpc>
            </a:pPr>
            <a:r>
              <a:rPr lang="en-US" b="true" sz="3000" spc="-15">
                <a:solidFill>
                  <a:srgbClr val="000000"/>
                </a:solidFill>
                <a:latin typeface="Arimo Bold"/>
                <a:ea typeface="Arimo Bold"/>
                <a:cs typeface="Arimo Bold"/>
                <a:sym typeface="Arimo Bold"/>
              </a:rPr>
              <a:t>Completed</a:t>
            </a:r>
          </a:p>
          <a:p>
            <a:pPr algn="l">
              <a:lnSpc>
                <a:spcPts val="2879"/>
              </a:lnSpc>
            </a:pPr>
            <a:r>
              <a:rPr lang="en-US" sz="2400" spc="-12">
                <a:solidFill>
                  <a:srgbClr val="000000"/>
                </a:solidFill>
                <a:latin typeface="Roboto"/>
                <a:ea typeface="Roboto"/>
                <a:cs typeface="Roboto"/>
                <a:sym typeface="Roboto"/>
              </a:rPr>
              <a:t>Reserch</a:t>
            </a:r>
          </a:p>
        </p:txBody>
      </p:sp>
      <p:sp>
        <p:nvSpPr>
          <p:cNvPr name="TextBox 28" id="28"/>
          <p:cNvSpPr txBox="true"/>
          <p:nvPr/>
        </p:nvSpPr>
        <p:spPr>
          <a:xfrm rot="0">
            <a:off x="2359512" y="5913606"/>
            <a:ext cx="3022962" cy="365392"/>
          </a:xfrm>
          <a:prstGeom prst="rect">
            <a:avLst/>
          </a:prstGeom>
        </p:spPr>
        <p:txBody>
          <a:bodyPr anchor="t" rtlCol="false" tIns="0" lIns="0" bIns="0" rIns="0">
            <a:spAutoFit/>
          </a:bodyPr>
          <a:lstStyle/>
          <a:p>
            <a:pPr algn="l">
              <a:lnSpc>
                <a:spcPts val="2879"/>
              </a:lnSpc>
            </a:pPr>
            <a:r>
              <a:rPr lang="en-US" sz="2400" spc="-15">
                <a:solidFill>
                  <a:srgbClr val="000000"/>
                </a:solidFill>
                <a:latin typeface="Roboto"/>
                <a:ea typeface="Roboto"/>
                <a:cs typeface="Roboto"/>
                <a:sym typeface="Roboto"/>
              </a:rPr>
              <a:t>Med-fi Wireframes</a:t>
            </a:r>
          </a:p>
        </p:txBody>
      </p:sp>
      <p:sp>
        <p:nvSpPr>
          <p:cNvPr name="TextBox 29" id="29"/>
          <p:cNvSpPr txBox="true"/>
          <p:nvPr/>
        </p:nvSpPr>
        <p:spPr>
          <a:xfrm rot="0">
            <a:off x="2359512" y="6653539"/>
            <a:ext cx="2583180" cy="365392"/>
          </a:xfrm>
          <a:prstGeom prst="rect">
            <a:avLst/>
          </a:prstGeom>
        </p:spPr>
        <p:txBody>
          <a:bodyPr anchor="t" rtlCol="false" tIns="0" lIns="0" bIns="0" rIns="0">
            <a:spAutoFit/>
          </a:bodyPr>
          <a:lstStyle/>
          <a:p>
            <a:pPr algn="l">
              <a:lnSpc>
                <a:spcPts val="2879"/>
              </a:lnSpc>
            </a:pPr>
            <a:r>
              <a:rPr lang="en-US" sz="2400" spc="-30">
                <a:solidFill>
                  <a:srgbClr val="000000"/>
                </a:solidFill>
                <a:latin typeface="Roboto"/>
                <a:ea typeface="Roboto"/>
                <a:cs typeface="Roboto"/>
                <a:sym typeface="Roboto"/>
              </a:rPr>
              <a:t>User Testing</a:t>
            </a:r>
          </a:p>
        </p:txBody>
      </p:sp>
      <p:sp>
        <p:nvSpPr>
          <p:cNvPr name="TextBox 30" id="30"/>
          <p:cNvSpPr txBox="true"/>
          <p:nvPr/>
        </p:nvSpPr>
        <p:spPr>
          <a:xfrm rot="0">
            <a:off x="2359527" y="8133393"/>
            <a:ext cx="2359342" cy="365392"/>
          </a:xfrm>
          <a:prstGeom prst="rect">
            <a:avLst/>
          </a:prstGeom>
        </p:spPr>
        <p:txBody>
          <a:bodyPr anchor="t" rtlCol="false" tIns="0" lIns="0" bIns="0" rIns="0">
            <a:spAutoFit/>
          </a:bodyPr>
          <a:lstStyle/>
          <a:p>
            <a:pPr algn="l">
              <a:lnSpc>
                <a:spcPts val="2879"/>
              </a:lnSpc>
            </a:pPr>
            <a:r>
              <a:rPr lang="en-US" sz="2400">
                <a:solidFill>
                  <a:srgbClr val="000000"/>
                </a:solidFill>
                <a:latin typeface="Roboto"/>
                <a:ea typeface="Roboto"/>
                <a:cs typeface="Roboto"/>
                <a:sym typeface="Roboto"/>
              </a:rPr>
              <a:t>Swag mock-ups</a:t>
            </a:r>
          </a:p>
        </p:txBody>
      </p:sp>
      <p:sp>
        <p:nvSpPr>
          <p:cNvPr name="TextBox 31" id="31"/>
          <p:cNvSpPr txBox="true"/>
          <p:nvPr/>
        </p:nvSpPr>
        <p:spPr>
          <a:xfrm rot="0">
            <a:off x="2359527" y="7393488"/>
            <a:ext cx="2583180" cy="365392"/>
          </a:xfrm>
          <a:prstGeom prst="rect">
            <a:avLst/>
          </a:prstGeom>
        </p:spPr>
        <p:txBody>
          <a:bodyPr anchor="t" rtlCol="false" tIns="0" lIns="0" bIns="0" rIns="0">
            <a:spAutoFit/>
          </a:bodyPr>
          <a:lstStyle/>
          <a:p>
            <a:pPr algn="l">
              <a:lnSpc>
                <a:spcPts val="2879"/>
              </a:lnSpc>
            </a:pPr>
            <a:r>
              <a:rPr lang="en-US" sz="2400">
                <a:solidFill>
                  <a:srgbClr val="000000"/>
                </a:solidFill>
                <a:latin typeface="Roboto"/>
                <a:ea typeface="Roboto"/>
                <a:cs typeface="Roboto"/>
                <a:sym typeface="Roboto"/>
              </a:rPr>
              <a:t>Hi-fi Wireframes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329851">
            <a:off x="433242" y="1906236"/>
            <a:ext cx="1419517" cy="19050"/>
            <a:chOff x="0" y="0"/>
            <a:chExt cx="1892689" cy="25400"/>
          </a:xfrm>
        </p:grpSpPr>
        <p:sp>
          <p:nvSpPr>
            <p:cNvPr name="Freeform 3" id="3"/>
            <p:cNvSpPr/>
            <p:nvPr/>
          </p:nvSpPr>
          <p:spPr>
            <a:xfrm flipH="false" flipV="false" rot="0">
              <a:off x="0" y="0"/>
              <a:ext cx="1892681" cy="25400"/>
            </a:xfrm>
            <a:custGeom>
              <a:avLst/>
              <a:gdLst/>
              <a:ahLst/>
              <a:cxnLst/>
              <a:rect r="r" b="b" t="t" l="l"/>
              <a:pathLst>
                <a:path h="25400" w="1892681">
                  <a:moveTo>
                    <a:pt x="12700" y="0"/>
                  </a:moveTo>
                  <a:lnTo>
                    <a:pt x="1879981" y="0"/>
                  </a:lnTo>
                  <a:cubicBezTo>
                    <a:pt x="1886966" y="0"/>
                    <a:pt x="1892681" y="5715"/>
                    <a:pt x="1892681" y="12700"/>
                  </a:cubicBezTo>
                  <a:cubicBezTo>
                    <a:pt x="1892681" y="19685"/>
                    <a:pt x="1886966" y="25400"/>
                    <a:pt x="1879981" y="25400"/>
                  </a:cubicBezTo>
                  <a:lnTo>
                    <a:pt x="12700" y="25400"/>
                  </a:lnTo>
                  <a:cubicBezTo>
                    <a:pt x="5715" y="25400"/>
                    <a:pt x="0" y="19685"/>
                    <a:pt x="0" y="12700"/>
                  </a:cubicBezTo>
                  <a:cubicBezTo>
                    <a:pt x="0" y="5715"/>
                    <a:pt x="5715" y="0"/>
                    <a:pt x="12700" y="0"/>
                  </a:cubicBezTo>
                  <a:close/>
                </a:path>
              </a:pathLst>
            </a:custGeom>
            <a:solidFill>
              <a:srgbClr val="1CADE4"/>
            </a:solidFill>
          </p:spPr>
        </p:sp>
      </p:grpSp>
      <p:grpSp>
        <p:nvGrpSpPr>
          <p:cNvPr name="Group 4" id="4"/>
          <p:cNvGrpSpPr/>
          <p:nvPr/>
        </p:nvGrpSpPr>
        <p:grpSpPr>
          <a:xfrm rot="0">
            <a:off x="0" y="1519878"/>
            <a:ext cx="18288000" cy="8767095"/>
            <a:chOff x="0" y="0"/>
            <a:chExt cx="24384000" cy="11689460"/>
          </a:xfrm>
        </p:grpSpPr>
        <p:sp>
          <p:nvSpPr>
            <p:cNvPr name="Freeform 5" id="5"/>
            <p:cNvSpPr/>
            <p:nvPr/>
          </p:nvSpPr>
          <p:spPr>
            <a:xfrm flipH="false" flipV="false" rot="0">
              <a:off x="0" y="0"/>
              <a:ext cx="24384000" cy="11689461"/>
            </a:xfrm>
            <a:custGeom>
              <a:avLst/>
              <a:gdLst/>
              <a:ahLst/>
              <a:cxnLst/>
              <a:rect r="r" b="b" t="t" l="l"/>
              <a:pathLst>
                <a:path h="11689461" w="24384000">
                  <a:moveTo>
                    <a:pt x="0" y="0"/>
                  </a:moveTo>
                  <a:lnTo>
                    <a:pt x="24384000" y="0"/>
                  </a:lnTo>
                  <a:lnTo>
                    <a:pt x="24384000" y="11689461"/>
                  </a:lnTo>
                  <a:lnTo>
                    <a:pt x="0" y="11689461"/>
                  </a:lnTo>
                  <a:close/>
                </a:path>
              </a:pathLst>
            </a:custGeom>
            <a:solidFill>
              <a:srgbClr val="D2EFFA">
                <a:alpha val="19608"/>
              </a:srgbClr>
            </a:solidFill>
          </p:spPr>
        </p:sp>
      </p:grpSp>
      <p:sp>
        <p:nvSpPr>
          <p:cNvPr name="Freeform 6" id="6"/>
          <p:cNvSpPr/>
          <p:nvPr/>
        </p:nvSpPr>
        <p:spPr>
          <a:xfrm flipH="false" flipV="false" rot="0">
            <a:off x="1129744" y="2388394"/>
            <a:ext cx="15898558" cy="7031831"/>
          </a:xfrm>
          <a:custGeom>
            <a:avLst/>
            <a:gdLst/>
            <a:ahLst/>
            <a:cxnLst/>
            <a:rect r="r" b="b" t="t" l="l"/>
            <a:pathLst>
              <a:path h="7031831" w="15898558">
                <a:moveTo>
                  <a:pt x="0" y="0"/>
                </a:moveTo>
                <a:lnTo>
                  <a:pt x="15898558" y="0"/>
                </a:lnTo>
                <a:lnTo>
                  <a:pt x="15898558" y="7031831"/>
                </a:lnTo>
                <a:lnTo>
                  <a:pt x="0" y="7031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906" y="-11905"/>
            <a:ext cx="18311812" cy="1543717"/>
          </a:xfrm>
          <a:custGeom>
            <a:avLst/>
            <a:gdLst/>
            <a:ahLst/>
            <a:cxnLst/>
            <a:rect r="r" b="b" t="t" l="l"/>
            <a:pathLst>
              <a:path h="1543717" w="18311812">
                <a:moveTo>
                  <a:pt x="0" y="0"/>
                </a:moveTo>
                <a:lnTo>
                  <a:pt x="18311812" y="0"/>
                </a:lnTo>
                <a:lnTo>
                  <a:pt x="18311812" y="1543717"/>
                </a:lnTo>
                <a:lnTo>
                  <a:pt x="0" y="1543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33090" y="320912"/>
            <a:ext cx="8430537" cy="878056"/>
          </a:xfrm>
          <a:prstGeom prst="rect">
            <a:avLst/>
          </a:prstGeom>
        </p:spPr>
        <p:txBody>
          <a:bodyPr anchor="t" rtlCol="false" tIns="0" lIns="0" bIns="0" rIns="0">
            <a:spAutoFit/>
          </a:bodyPr>
          <a:lstStyle/>
          <a:p>
            <a:pPr algn="l">
              <a:lnSpc>
                <a:spcPts val="6480"/>
              </a:lnSpc>
            </a:pPr>
            <a:r>
              <a:rPr lang="en-US" sz="5400">
                <a:solidFill>
                  <a:srgbClr val="FFFFFF"/>
                </a:solidFill>
                <a:latin typeface="Roboto"/>
                <a:ea typeface="Roboto"/>
                <a:cs typeface="Roboto"/>
                <a:sym typeface="Roboto"/>
              </a:rPr>
              <a:t>The Final Handoff Package</a:t>
            </a:r>
          </a:p>
        </p:txBody>
      </p:sp>
      <p:sp>
        <p:nvSpPr>
          <p:cNvPr name="TextBox 9" id="9"/>
          <p:cNvSpPr txBox="true"/>
          <p:nvPr/>
        </p:nvSpPr>
        <p:spPr>
          <a:xfrm rot="0">
            <a:off x="2831072" y="2940986"/>
            <a:ext cx="1710690" cy="169037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Research</a:t>
            </a:r>
          </a:p>
          <a:p>
            <a:pPr algn="l" marL="561976" indent="-140494" lvl="3">
              <a:lnSpc>
                <a:spcPts val="1980"/>
              </a:lnSpc>
              <a:buAutoNum type="arabicPeriod" startAt="1"/>
            </a:pPr>
            <a:r>
              <a:rPr lang="en-US" sz="1650" spc="-15">
                <a:solidFill>
                  <a:srgbClr val="235D57"/>
                </a:solidFill>
                <a:latin typeface="Roboto"/>
                <a:ea typeface="Roboto"/>
                <a:cs typeface="Roboto"/>
                <a:sym typeface="Roboto"/>
              </a:rPr>
              <a:t>Personas</a:t>
            </a:r>
          </a:p>
          <a:p>
            <a:pPr algn="l" marL="452755" indent="-113189" lvl="3">
              <a:lnSpc>
                <a:spcPts val="1980"/>
              </a:lnSpc>
              <a:buAutoNum type="arabicPeriod" startAt="1"/>
            </a:pPr>
            <a:r>
              <a:rPr lang="en-US" sz="1650" spc="-15">
                <a:solidFill>
                  <a:srgbClr val="235D57"/>
                </a:solidFill>
                <a:latin typeface="Roboto"/>
                <a:ea typeface="Roboto"/>
                <a:cs typeface="Roboto"/>
                <a:sym typeface="Roboto"/>
              </a:rPr>
              <a:t>Rough Notes</a:t>
            </a:r>
          </a:p>
          <a:p>
            <a:pPr algn="l" marL="410845" indent="-102711" lvl="3">
              <a:lnSpc>
                <a:spcPts val="1980"/>
              </a:lnSpc>
              <a:buAutoNum type="arabicPeriod" startAt="1"/>
            </a:pPr>
            <a:r>
              <a:rPr lang="en-US" sz="1650" spc="-15">
                <a:solidFill>
                  <a:srgbClr val="235D57"/>
                </a:solidFill>
                <a:latin typeface="Roboto"/>
                <a:ea typeface="Roboto"/>
                <a:cs typeface="Roboto"/>
                <a:sym typeface="Roboto"/>
              </a:rPr>
              <a:t>User Journeys</a:t>
            </a:r>
          </a:p>
          <a:p>
            <a:pPr algn="l" marL="461009" indent="-115252" lvl="3">
              <a:lnSpc>
                <a:spcPts val="1980"/>
              </a:lnSpc>
              <a:buAutoNum type="arabicPeriod" startAt="1"/>
            </a:pPr>
            <a:r>
              <a:rPr lang="en-US" sz="1650" spc="-15">
                <a:solidFill>
                  <a:srgbClr val="235D57"/>
                </a:solidFill>
                <a:latin typeface="Roboto"/>
                <a:ea typeface="Roboto"/>
                <a:cs typeface="Roboto"/>
                <a:sym typeface="Roboto"/>
              </a:rPr>
              <a:t>Vision Board</a:t>
            </a:r>
          </a:p>
        </p:txBody>
      </p:sp>
      <p:grpSp>
        <p:nvGrpSpPr>
          <p:cNvPr name="Group 10" id="10"/>
          <p:cNvGrpSpPr/>
          <p:nvPr/>
        </p:nvGrpSpPr>
        <p:grpSpPr>
          <a:xfrm rot="0">
            <a:off x="2302382" y="4772600"/>
            <a:ext cx="2768439" cy="1958901"/>
            <a:chOff x="0" y="0"/>
            <a:chExt cx="3691252" cy="2611868"/>
          </a:xfrm>
        </p:grpSpPr>
        <p:sp>
          <p:nvSpPr>
            <p:cNvPr name="Freeform 11" id="11"/>
            <p:cNvSpPr/>
            <p:nvPr/>
          </p:nvSpPr>
          <p:spPr>
            <a:xfrm flipH="false" flipV="false" rot="0">
              <a:off x="0" y="0"/>
              <a:ext cx="3691255" cy="2611882"/>
            </a:xfrm>
            <a:custGeom>
              <a:avLst/>
              <a:gdLst/>
              <a:ahLst/>
              <a:cxnLst/>
              <a:rect r="r" b="b" t="t" l="l"/>
              <a:pathLst>
                <a:path h="2611882" w="3691255">
                  <a:moveTo>
                    <a:pt x="0" y="0"/>
                  </a:moveTo>
                  <a:lnTo>
                    <a:pt x="3691255" y="0"/>
                  </a:lnTo>
                  <a:lnTo>
                    <a:pt x="3691255" y="2611882"/>
                  </a:lnTo>
                  <a:lnTo>
                    <a:pt x="0" y="2611882"/>
                  </a:lnTo>
                  <a:lnTo>
                    <a:pt x="0" y="0"/>
                  </a:lnTo>
                  <a:close/>
                </a:path>
              </a:pathLst>
            </a:custGeom>
            <a:blipFill>
              <a:blip r:embed="rId6"/>
              <a:stretch>
                <a:fillRect l="0" t="-69" r="0" b="-69"/>
              </a:stretch>
            </a:blipFill>
          </p:spPr>
        </p:sp>
      </p:grpSp>
      <p:grpSp>
        <p:nvGrpSpPr>
          <p:cNvPr name="Group 12" id="12"/>
          <p:cNvGrpSpPr/>
          <p:nvPr/>
        </p:nvGrpSpPr>
        <p:grpSpPr>
          <a:xfrm rot="0">
            <a:off x="2474131" y="5080957"/>
            <a:ext cx="2596991" cy="1939143"/>
            <a:chOff x="0" y="0"/>
            <a:chExt cx="3462654" cy="2585524"/>
          </a:xfrm>
        </p:grpSpPr>
        <p:sp>
          <p:nvSpPr>
            <p:cNvPr name="Freeform 13" id="13"/>
            <p:cNvSpPr/>
            <p:nvPr/>
          </p:nvSpPr>
          <p:spPr>
            <a:xfrm flipH="false" flipV="false" rot="0">
              <a:off x="0" y="0"/>
              <a:ext cx="3462655" cy="2585593"/>
            </a:xfrm>
            <a:custGeom>
              <a:avLst/>
              <a:gdLst/>
              <a:ahLst/>
              <a:cxnLst/>
              <a:rect r="r" b="b" t="t" l="l"/>
              <a:pathLst>
                <a:path h="2585593" w="3462655">
                  <a:moveTo>
                    <a:pt x="3325622" y="2585085"/>
                  </a:moveTo>
                  <a:lnTo>
                    <a:pt x="0" y="2585085"/>
                  </a:lnTo>
                  <a:lnTo>
                    <a:pt x="0" y="431038"/>
                  </a:lnTo>
                  <a:lnTo>
                    <a:pt x="10795" y="263271"/>
                  </a:lnTo>
                  <a:lnTo>
                    <a:pt x="40132" y="126238"/>
                  </a:lnTo>
                  <a:lnTo>
                    <a:pt x="83693" y="33909"/>
                  </a:lnTo>
                  <a:lnTo>
                    <a:pt x="137033" y="0"/>
                  </a:lnTo>
                  <a:lnTo>
                    <a:pt x="3462655" y="0"/>
                  </a:lnTo>
                  <a:lnTo>
                    <a:pt x="3462655" y="2154555"/>
                  </a:lnTo>
                  <a:lnTo>
                    <a:pt x="3422523" y="2459355"/>
                  </a:lnTo>
                  <a:lnTo>
                    <a:pt x="3325622" y="2585593"/>
                  </a:lnTo>
                  <a:close/>
                </a:path>
              </a:pathLst>
            </a:custGeom>
            <a:solidFill>
              <a:srgbClr val="8EBCB3">
                <a:alpha val="39608"/>
              </a:srgbClr>
            </a:solidFill>
          </p:spPr>
        </p:sp>
      </p:grpSp>
      <p:sp>
        <p:nvSpPr>
          <p:cNvPr name="TextBox 14" id="14"/>
          <p:cNvSpPr txBox="true"/>
          <p:nvPr/>
        </p:nvSpPr>
        <p:spPr>
          <a:xfrm rot="0">
            <a:off x="2889726" y="5204655"/>
            <a:ext cx="1722120" cy="169037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Planning</a:t>
            </a:r>
          </a:p>
          <a:p>
            <a:pPr algn="l">
              <a:lnSpc>
                <a:spcPts val="2025"/>
              </a:lnSpc>
            </a:pPr>
            <a:r>
              <a:rPr lang="en-US" sz="1650" spc="-15">
                <a:solidFill>
                  <a:srgbClr val="235D57"/>
                </a:solidFill>
                <a:latin typeface="Roboto"/>
                <a:ea typeface="Roboto"/>
                <a:cs typeface="Roboto"/>
                <a:sym typeface="Roboto"/>
              </a:rPr>
              <a:t>2.1 GANTT Charts Drafts</a:t>
            </a:r>
          </a:p>
          <a:p>
            <a:pPr algn="l">
              <a:lnSpc>
                <a:spcPts val="2025"/>
              </a:lnSpc>
            </a:pPr>
            <a:r>
              <a:rPr lang="en-US" sz="1650" spc="-15">
                <a:solidFill>
                  <a:srgbClr val="235D57"/>
                </a:solidFill>
                <a:latin typeface="Roboto"/>
                <a:ea typeface="Roboto"/>
                <a:cs typeface="Roboto"/>
                <a:sym typeface="Roboto"/>
              </a:rPr>
              <a:t>Milestone Risk Assessment</a:t>
            </a:r>
          </a:p>
        </p:txBody>
      </p:sp>
      <p:grpSp>
        <p:nvGrpSpPr>
          <p:cNvPr name="Group 15" id="15"/>
          <p:cNvGrpSpPr/>
          <p:nvPr/>
        </p:nvGrpSpPr>
        <p:grpSpPr>
          <a:xfrm rot="0">
            <a:off x="2476732" y="7133175"/>
            <a:ext cx="2629140" cy="1999149"/>
            <a:chOff x="0" y="0"/>
            <a:chExt cx="3505521" cy="2665532"/>
          </a:xfrm>
        </p:grpSpPr>
        <p:sp>
          <p:nvSpPr>
            <p:cNvPr name="Freeform 16" id="16"/>
            <p:cNvSpPr/>
            <p:nvPr/>
          </p:nvSpPr>
          <p:spPr>
            <a:xfrm flipH="false" flipV="false" rot="0">
              <a:off x="0" y="0"/>
              <a:ext cx="3505581" cy="2665603"/>
            </a:xfrm>
            <a:custGeom>
              <a:avLst/>
              <a:gdLst/>
              <a:ahLst/>
              <a:cxnLst/>
              <a:rect r="r" b="b" t="t" l="l"/>
              <a:pathLst>
                <a:path h="2665603" w="3505581">
                  <a:moveTo>
                    <a:pt x="3383153" y="2665095"/>
                  </a:moveTo>
                  <a:lnTo>
                    <a:pt x="0" y="2665095"/>
                  </a:lnTo>
                  <a:lnTo>
                    <a:pt x="0" y="444373"/>
                  </a:lnTo>
                  <a:lnTo>
                    <a:pt x="9652" y="271399"/>
                  </a:lnTo>
                  <a:lnTo>
                    <a:pt x="35814" y="130175"/>
                  </a:lnTo>
                  <a:lnTo>
                    <a:pt x="74803" y="35052"/>
                  </a:lnTo>
                  <a:lnTo>
                    <a:pt x="122428" y="0"/>
                  </a:lnTo>
                  <a:lnTo>
                    <a:pt x="3505581" y="0"/>
                  </a:lnTo>
                  <a:lnTo>
                    <a:pt x="3505581" y="2221230"/>
                  </a:lnTo>
                  <a:lnTo>
                    <a:pt x="3469767" y="2535428"/>
                  </a:lnTo>
                  <a:lnTo>
                    <a:pt x="3383153" y="2665603"/>
                  </a:lnTo>
                  <a:close/>
                </a:path>
              </a:pathLst>
            </a:custGeom>
            <a:solidFill>
              <a:srgbClr val="8EBCB3">
                <a:alpha val="39608"/>
              </a:srgbClr>
            </a:solidFill>
          </p:spPr>
        </p:sp>
      </p:grpSp>
      <p:sp>
        <p:nvSpPr>
          <p:cNvPr name="TextBox 17" id="17"/>
          <p:cNvSpPr txBox="true"/>
          <p:nvPr/>
        </p:nvSpPr>
        <p:spPr>
          <a:xfrm rot="0">
            <a:off x="2578363" y="7243047"/>
            <a:ext cx="2380298" cy="1947545"/>
          </a:xfrm>
          <a:prstGeom prst="rect">
            <a:avLst/>
          </a:prstGeom>
        </p:spPr>
        <p:txBody>
          <a:bodyPr anchor="t" rtlCol="false" tIns="0" lIns="0" bIns="0" rIns="0">
            <a:spAutoFit/>
          </a:bodyPr>
          <a:lstStyle/>
          <a:p>
            <a:pPr algn="ctr">
              <a:lnSpc>
                <a:spcPts val="2700"/>
              </a:lnSpc>
            </a:pPr>
            <a:r>
              <a:rPr lang="en-US" sz="2250" b="true">
                <a:solidFill>
                  <a:srgbClr val="235D57"/>
                </a:solidFill>
                <a:latin typeface="Arimo Bold"/>
                <a:ea typeface="Arimo Bold"/>
                <a:cs typeface="Arimo Bold"/>
                <a:sym typeface="Arimo Bold"/>
              </a:rPr>
              <a:t>Project Charter</a:t>
            </a:r>
          </a:p>
          <a:p>
            <a:pPr algn="l">
              <a:lnSpc>
                <a:spcPts val="2025"/>
              </a:lnSpc>
            </a:pPr>
            <a:r>
              <a:rPr lang="en-US" sz="1650" spc="-15">
                <a:solidFill>
                  <a:srgbClr val="235D57"/>
                </a:solidFill>
                <a:latin typeface="Roboto"/>
                <a:ea typeface="Roboto"/>
                <a:cs typeface="Roboto"/>
                <a:sym typeface="Roboto"/>
              </a:rPr>
              <a:t>3.1 Pending Versions Project Charter Approved</a:t>
            </a:r>
          </a:p>
          <a:p>
            <a:pPr algn="ctr">
              <a:lnSpc>
                <a:spcPts val="1980"/>
              </a:lnSpc>
            </a:pPr>
            <a:r>
              <a:rPr lang="en-US" sz="1650" spc="-37">
                <a:solidFill>
                  <a:srgbClr val="235D57"/>
                </a:solidFill>
                <a:latin typeface="Roboto"/>
                <a:ea typeface="Roboto"/>
                <a:cs typeface="Roboto"/>
                <a:sym typeface="Roboto"/>
              </a:rPr>
              <a:t>Doc</a:t>
            </a:r>
          </a:p>
          <a:p>
            <a:pPr algn="ctr">
              <a:lnSpc>
                <a:spcPts val="2025"/>
              </a:lnSpc>
            </a:pPr>
            <a:r>
              <a:rPr lang="en-US" sz="1650" spc="-15">
                <a:solidFill>
                  <a:srgbClr val="235D57"/>
                </a:solidFill>
                <a:latin typeface="Roboto"/>
                <a:ea typeface="Roboto"/>
                <a:cs typeface="Roboto"/>
                <a:sym typeface="Roboto"/>
              </a:rPr>
              <a:t>Project Charter Approved PDF</a:t>
            </a:r>
          </a:p>
        </p:txBody>
      </p:sp>
      <p:grpSp>
        <p:nvGrpSpPr>
          <p:cNvPr name="Group 18" id="18"/>
          <p:cNvGrpSpPr/>
          <p:nvPr/>
        </p:nvGrpSpPr>
        <p:grpSpPr>
          <a:xfrm rot="0">
            <a:off x="6612832" y="2982840"/>
            <a:ext cx="2804889" cy="2473251"/>
            <a:chOff x="0" y="0"/>
            <a:chExt cx="3739852" cy="3297668"/>
          </a:xfrm>
        </p:grpSpPr>
        <p:sp>
          <p:nvSpPr>
            <p:cNvPr name="Freeform 19" id="19"/>
            <p:cNvSpPr/>
            <p:nvPr/>
          </p:nvSpPr>
          <p:spPr>
            <a:xfrm flipH="false" flipV="false" rot="0">
              <a:off x="0" y="0"/>
              <a:ext cx="3739896" cy="3297682"/>
            </a:xfrm>
            <a:custGeom>
              <a:avLst/>
              <a:gdLst/>
              <a:ahLst/>
              <a:cxnLst/>
              <a:rect r="r" b="b" t="t" l="l"/>
              <a:pathLst>
                <a:path h="3297682" w="3739896">
                  <a:moveTo>
                    <a:pt x="0" y="0"/>
                  </a:moveTo>
                  <a:lnTo>
                    <a:pt x="3739896" y="0"/>
                  </a:lnTo>
                  <a:lnTo>
                    <a:pt x="3739896" y="3297682"/>
                  </a:lnTo>
                  <a:lnTo>
                    <a:pt x="0" y="3297682"/>
                  </a:lnTo>
                  <a:lnTo>
                    <a:pt x="0" y="0"/>
                  </a:lnTo>
                  <a:close/>
                </a:path>
              </a:pathLst>
            </a:custGeom>
            <a:blipFill>
              <a:blip r:embed="rId7"/>
              <a:stretch>
                <a:fillRect l="-23" t="0" r="-21" b="0"/>
              </a:stretch>
            </a:blipFill>
          </p:spPr>
        </p:sp>
      </p:grpSp>
      <p:grpSp>
        <p:nvGrpSpPr>
          <p:cNvPr name="Group 20" id="20"/>
          <p:cNvGrpSpPr/>
          <p:nvPr/>
        </p:nvGrpSpPr>
        <p:grpSpPr>
          <a:xfrm rot="0">
            <a:off x="6698558" y="2576127"/>
            <a:ext cx="2674879" cy="2370604"/>
            <a:chOff x="0" y="0"/>
            <a:chExt cx="3566505" cy="3160806"/>
          </a:xfrm>
        </p:grpSpPr>
        <p:sp>
          <p:nvSpPr>
            <p:cNvPr name="Freeform 21" id="21"/>
            <p:cNvSpPr/>
            <p:nvPr/>
          </p:nvSpPr>
          <p:spPr>
            <a:xfrm flipH="false" flipV="false" rot="0">
              <a:off x="0" y="0"/>
              <a:ext cx="3566541" cy="3160903"/>
            </a:xfrm>
            <a:custGeom>
              <a:avLst/>
              <a:gdLst/>
              <a:ahLst/>
              <a:cxnLst/>
              <a:rect r="r" b="b" t="t" l="l"/>
              <a:pathLst>
                <a:path h="3160903" w="3566541">
                  <a:moveTo>
                    <a:pt x="3427349" y="3160268"/>
                  </a:moveTo>
                  <a:lnTo>
                    <a:pt x="0" y="3160268"/>
                  </a:lnTo>
                  <a:lnTo>
                    <a:pt x="0" y="526923"/>
                  </a:lnTo>
                  <a:lnTo>
                    <a:pt x="10922" y="321818"/>
                  </a:lnTo>
                  <a:lnTo>
                    <a:pt x="40767" y="154305"/>
                  </a:lnTo>
                  <a:lnTo>
                    <a:pt x="84963" y="41529"/>
                  </a:lnTo>
                  <a:lnTo>
                    <a:pt x="139192" y="0"/>
                  </a:lnTo>
                  <a:lnTo>
                    <a:pt x="3566541" y="0"/>
                  </a:lnTo>
                  <a:lnTo>
                    <a:pt x="3566541" y="2633980"/>
                  </a:lnTo>
                  <a:lnTo>
                    <a:pt x="3525774" y="3006598"/>
                  </a:lnTo>
                  <a:lnTo>
                    <a:pt x="3427349" y="3160903"/>
                  </a:lnTo>
                  <a:close/>
                </a:path>
              </a:pathLst>
            </a:custGeom>
            <a:solidFill>
              <a:srgbClr val="8EBCB3">
                <a:alpha val="39608"/>
              </a:srgbClr>
            </a:solidFill>
          </p:spPr>
        </p:sp>
      </p:grpSp>
      <p:sp>
        <p:nvSpPr>
          <p:cNvPr name="TextBox 22" id="22"/>
          <p:cNvSpPr txBox="true"/>
          <p:nvPr/>
        </p:nvSpPr>
        <p:spPr>
          <a:xfrm rot="0">
            <a:off x="7155303" y="2845360"/>
            <a:ext cx="1798320" cy="220472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Design</a:t>
            </a:r>
          </a:p>
          <a:p>
            <a:pPr algn="l" marL="410845" indent="-102711" lvl="3">
              <a:lnSpc>
                <a:spcPts val="1980"/>
              </a:lnSpc>
              <a:buAutoNum type="arabicPeriod" startAt="1"/>
            </a:pPr>
            <a:r>
              <a:rPr lang="en-US" sz="1650" spc="-15">
                <a:solidFill>
                  <a:srgbClr val="235D57"/>
                </a:solidFill>
                <a:latin typeface="Roboto"/>
                <a:ea typeface="Roboto"/>
                <a:cs typeface="Roboto"/>
                <a:sym typeface="Roboto"/>
              </a:rPr>
              <a:t>Branding Guide</a:t>
            </a:r>
          </a:p>
          <a:p>
            <a:pPr algn="l" marL="690879" indent="-172720" lvl="3">
              <a:lnSpc>
                <a:spcPts val="1980"/>
              </a:lnSpc>
              <a:buAutoNum type="arabicPeriod" startAt="1"/>
            </a:pPr>
            <a:r>
              <a:rPr lang="en-US" sz="1650" spc="-15">
                <a:solidFill>
                  <a:srgbClr val="235D57"/>
                </a:solidFill>
                <a:latin typeface="Roboto"/>
                <a:ea typeface="Roboto"/>
                <a:cs typeface="Roboto"/>
                <a:sym typeface="Roboto"/>
              </a:rPr>
              <a:t>Logos</a:t>
            </a:r>
          </a:p>
          <a:p>
            <a:pPr algn="l" marL="488315" indent="-122079" lvl="3">
              <a:lnSpc>
                <a:spcPts val="1980"/>
              </a:lnSpc>
              <a:buAutoNum type="arabicPeriod" startAt="1"/>
            </a:pPr>
            <a:r>
              <a:rPr lang="en-US" sz="1650" spc="-15">
                <a:solidFill>
                  <a:srgbClr val="235D57"/>
                </a:solidFill>
                <a:latin typeface="Roboto"/>
                <a:ea typeface="Roboto"/>
                <a:cs typeface="Roboto"/>
                <a:sym typeface="Roboto"/>
              </a:rPr>
              <a:t>Moodboards</a:t>
            </a:r>
          </a:p>
          <a:p>
            <a:pPr algn="l" marL="626743" indent="-156686" lvl="3">
              <a:lnSpc>
                <a:spcPts val="1980"/>
              </a:lnSpc>
              <a:buAutoNum type="arabicPeriod" startAt="1"/>
            </a:pPr>
            <a:r>
              <a:rPr lang="en-US" sz="1650" spc="-15">
                <a:solidFill>
                  <a:srgbClr val="235D57"/>
                </a:solidFill>
                <a:latin typeface="Roboto"/>
                <a:ea typeface="Roboto"/>
                <a:cs typeface="Roboto"/>
                <a:sym typeface="Roboto"/>
              </a:rPr>
              <a:t>Sitemap</a:t>
            </a:r>
          </a:p>
          <a:p>
            <a:pPr algn="l" marL="621029" indent="-155257" lvl="3">
              <a:lnSpc>
                <a:spcPts val="1980"/>
              </a:lnSpc>
              <a:buAutoNum type="arabicPeriod" startAt="1"/>
            </a:pPr>
            <a:r>
              <a:rPr lang="en-US" sz="1650" spc="-15">
                <a:solidFill>
                  <a:srgbClr val="235D57"/>
                </a:solidFill>
                <a:latin typeface="Roboto"/>
                <a:ea typeface="Roboto"/>
                <a:cs typeface="Roboto"/>
                <a:sym typeface="Roboto"/>
              </a:rPr>
              <a:t>Style tile</a:t>
            </a:r>
          </a:p>
          <a:p>
            <a:pPr algn="l" marL="525779" indent="-131445" lvl="3">
              <a:lnSpc>
                <a:spcPts val="1980"/>
              </a:lnSpc>
              <a:buAutoNum type="arabicPeriod" startAt="1"/>
            </a:pPr>
            <a:r>
              <a:rPr lang="en-US" sz="1650" spc="-15">
                <a:solidFill>
                  <a:srgbClr val="235D57"/>
                </a:solidFill>
                <a:latin typeface="Roboto"/>
                <a:ea typeface="Roboto"/>
                <a:cs typeface="Roboto"/>
                <a:sym typeface="Roboto"/>
              </a:rPr>
              <a:t>Wireframes</a:t>
            </a:r>
          </a:p>
        </p:txBody>
      </p:sp>
      <p:grpSp>
        <p:nvGrpSpPr>
          <p:cNvPr name="Group 23" id="23"/>
          <p:cNvGrpSpPr/>
          <p:nvPr/>
        </p:nvGrpSpPr>
        <p:grpSpPr>
          <a:xfrm rot="0">
            <a:off x="6612832" y="5540110"/>
            <a:ext cx="2804889" cy="1444552"/>
            <a:chOff x="0" y="0"/>
            <a:chExt cx="3739852" cy="1926069"/>
          </a:xfrm>
        </p:grpSpPr>
        <p:sp>
          <p:nvSpPr>
            <p:cNvPr name="Freeform 24" id="24"/>
            <p:cNvSpPr/>
            <p:nvPr/>
          </p:nvSpPr>
          <p:spPr>
            <a:xfrm flipH="false" flipV="false" rot="0">
              <a:off x="0" y="0"/>
              <a:ext cx="3739896" cy="1926082"/>
            </a:xfrm>
            <a:custGeom>
              <a:avLst/>
              <a:gdLst/>
              <a:ahLst/>
              <a:cxnLst/>
              <a:rect r="r" b="b" t="t" l="l"/>
              <a:pathLst>
                <a:path h="1926082" w="3739896">
                  <a:moveTo>
                    <a:pt x="0" y="0"/>
                  </a:moveTo>
                  <a:lnTo>
                    <a:pt x="3739896" y="0"/>
                  </a:lnTo>
                  <a:lnTo>
                    <a:pt x="3739896" y="1926082"/>
                  </a:lnTo>
                  <a:lnTo>
                    <a:pt x="0" y="1926082"/>
                  </a:lnTo>
                  <a:lnTo>
                    <a:pt x="0" y="0"/>
                  </a:lnTo>
                  <a:close/>
                </a:path>
              </a:pathLst>
            </a:custGeom>
            <a:blipFill>
              <a:blip r:embed="rId8"/>
              <a:stretch>
                <a:fillRect l="0" t="-188" r="1" b="-187"/>
              </a:stretch>
            </a:blipFill>
          </p:spPr>
        </p:sp>
      </p:grpSp>
      <p:grpSp>
        <p:nvGrpSpPr>
          <p:cNvPr name="Group 25" id="25"/>
          <p:cNvGrpSpPr/>
          <p:nvPr/>
        </p:nvGrpSpPr>
        <p:grpSpPr>
          <a:xfrm rot="0">
            <a:off x="6720070" y="5141113"/>
            <a:ext cx="2633472" cy="1881084"/>
            <a:chOff x="0" y="0"/>
            <a:chExt cx="3511295" cy="2508112"/>
          </a:xfrm>
        </p:grpSpPr>
        <p:sp>
          <p:nvSpPr>
            <p:cNvPr name="Freeform 26" id="26"/>
            <p:cNvSpPr/>
            <p:nvPr/>
          </p:nvSpPr>
          <p:spPr>
            <a:xfrm flipH="false" flipV="false" rot="0">
              <a:off x="0" y="0"/>
              <a:ext cx="3511296" cy="2508123"/>
            </a:xfrm>
            <a:custGeom>
              <a:avLst/>
              <a:gdLst/>
              <a:ahLst/>
              <a:cxnLst/>
              <a:rect r="r" b="b" t="t" l="l"/>
              <a:pathLst>
                <a:path h="2508123" w="3511296">
                  <a:moveTo>
                    <a:pt x="3374263" y="2507742"/>
                  </a:moveTo>
                  <a:lnTo>
                    <a:pt x="0" y="2507742"/>
                  </a:lnTo>
                  <a:lnTo>
                    <a:pt x="0" y="418084"/>
                  </a:lnTo>
                  <a:lnTo>
                    <a:pt x="10795" y="255397"/>
                  </a:lnTo>
                  <a:lnTo>
                    <a:pt x="40132" y="122428"/>
                  </a:lnTo>
                  <a:lnTo>
                    <a:pt x="83693" y="32893"/>
                  </a:lnTo>
                  <a:lnTo>
                    <a:pt x="137033" y="0"/>
                  </a:lnTo>
                  <a:lnTo>
                    <a:pt x="3511296" y="0"/>
                  </a:lnTo>
                  <a:lnTo>
                    <a:pt x="3511296" y="2090039"/>
                  </a:lnTo>
                  <a:lnTo>
                    <a:pt x="3471164" y="2385695"/>
                  </a:lnTo>
                  <a:lnTo>
                    <a:pt x="3374263" y="2508123"/>
                  </a:lnTo>
                  <a:close/>
                </a:path>
              </a:pathLst>
            </a:custGeom>
            <a:solidFill>
              <a:srgbClr val="8EBCB3">
                <a:alpha val="39608"/>
              </a:srgbClr>
            </a:solidFill>
          </p:spPr>
        </p:sp>
      </p:grpSp>
      <p:sp>
        <p:nvSpPr>
          <p:cNvPr name="TextBox 27" id="27"/>
          <p:cNvSpPr txBox="true"/>
          <p:nvPr/>
        </p:nvSpPr>
        <p:spPr>
          <a:xfrm rot="0">
            <a:off x="7286983" y="5243917"/>
            <a:ext cx="1499235" cy="117602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Documents</a:t>
            </a:r>
          </a:p>
          <a:p>
            <a:pPr algn="l" marL="636269" indent="-159067" lvl="3">
              <a:lnSpc>
                <a:spcPts val="1980"/>
              </a:lnSpc>
              <a:buAutoNum type="arabicPeriod" startAt="1"/>
            </a:pPr>
            <a:r>
              <a:rPr lang="en-US" sz="1650" spc="-30">
                <a:solidFill>
                  <a:srgbClr val="235D57"/>
                </a:solidFill>
                <a:latin typeface="Roboto"/>
                <a:ea typeface="Roboto"/>
                <a:cs typeface="Roboto"/>
                <a:sym typeface="Roboto"/>
              </a:rPr>
              <a:t>IPTA</a:t>
            </a:r>
          </a:p>
          <a:p>
            <a:pPr algn="l" marL="643255" indent="-160814" lvl="3">
              <a:lnSpc>
                <a:spcPts val="1980"/>
              </a:lnSpc>
              <a:buAutoNum type="arabicPeriod" startAt="1"/>
            </a:pPr>
            <a:r>
              <a:rPr lang="en-US" sz="1650" spc="-37">
                <a:solidFill>
                  <a:srgbClr val="235D57"/>
                </a:solidFill>
                <a:latin typeface="Roboto"/>
                <a:ea typeface="Roboto"/>
                <a:cs typeface="Roboto"/>
                <a:sym typeface="Roboto"/>
              </a:rPr>
              <a:t>NDA</a:t>
            </a:r>
          </a:p>
        </p:txBody>
      </p:sp>
      <p:grpSp>
        <p:nvGrpSpPr>
          <p:cNvPr name="Group 28" id="28"/>
          <p:cNvGrpSpPr/>
          <p:nvPr/>
        </p:nvGrpSpPr>
        <p:grpSpPr>
          <a:xfrm rot="0">
            <a:off x="6612832" y="7075695"/>
            <a:ext cx="2804889" cy="1444552"/>
            <a:chOff x="0" y="0"/>
            <a:chExt cx="3739852" cy="1926069"/>
          </a:xfrm>
        </p:grpSpPr>
        <p:sp>
          <p:nvSpPr>
            <p:cNvPr name="Freeform 29" id="29"/>
            <p:cNvSpPr/>
            <p:nvPr/>
          </p:nvSpPr>
          <p:spPr>
            <a:xfrm flipH="false" flipV="false" rot="0">
              <a:off x="0" y="0"/>
              <a:ext cx="3739896" cy="1926082"/>
            </a:xfrm>
            <a:custGeom>
              <a:avLst/>
              <a:gdLst/>
              <a:ahLst/>
              <a:cxnLst/>
              <a:rect r="r" b="b" t="t" l="l"/>
              <a:pathLst>
                <a:path h="1926082" w="3739896">
                  <a:moveTo>
                    <a:pt x="0" y="0"/>
                  </a:moveTo>
                  <a:lnTo>
                    <a:pt x="3739896" y="0"/>
                  </a:lnTo>
                  <a:lnTo>
                    <a:pt x="3739896" y="1926082"/>
                  </a:lnTo>
                  <a:lnTo>
                    <a:pt x="0" y="1926082"/>
                  </a:lnTo>
                  <a:lnTo>
                    <a:pt x="0" y="0"/>
                  </a:lnTo>
                  <a:close/>
                </a:path>
              </a:pathLst>
            </a:custGeom>
            <a:blipFill>
              <a:blip r:embed="rId9"/>
              <a:stretch>
                <a:fillRect l="0" t="-188" r="1" b="-187"/>
              </a:stretch>
            </a:blipFill>
          </p:spPr>
        </p:sp>
      </p:grpSp>
      <p:grpSp>
        <p:nvGrpSpPr>
          <p:cNvPr name="Group 30" id="30"/>
          <p:cNvGrpSpPr/>
          <p:nvPr/>
        </p:nvGrpSpPr>
        <p:grpSpPr>
          <a:xfrm rot="0">
            <a:off x="6698558" y="7204543"/>
            <a:ext cx="2633472" cy="1925700"/>
            <a:chOff x="0" y="0"/>
            <a:chExt cx="3511295" cy="2567599"/>
          </a:xfrm>
        </p:grpSpPr>
        <p:sp>
          <p:nvSpPr>
            <p:cNvPr name="Freeform 31" id="31"/>
            <p:cNvSpPr/>
            <p:nvPr/>
          </p:nvSpPr>
          <p:spPr>
            <a:xfrm flipH="false" flipV="false" rot="0">
              <a:off x="0" y="0"/>
              <a:ext cx="3511296" cy="2567559"/>
            </a:xfrm>
            <a:custGeom>
              <a:avLst/>
              <a:gdLst/>
              <a:ahLst/>
              <a:cxnLst/>
              <a:rect r="r" b="b" t="t" l="l"/>
              <a:pathLst>
                <a:path h="2567559" w="3511296">
                  <a:moveTo>
                    <a:pt x="3374263" y="2567178"/>
                  </a:moveTo>
                  <a:lnTo>
                    <a:pt x="0" y="2567178"/>
                  </a:lnTo>
                  <a:lnTo>
                    <a:pt x="0" y="427990"/>
                  </a:lnTo>
                  <a:lnTo>
                    <a:pt x="10795" y="261366"/>
                  </a:lnTo>
                  <a:lnTo>
                    <a:pt x="40132" y="125349"/>
                  </a:lnTo>
                  <a:lnTo>
                    <a:pt x="83693" y="33655"/>
                  </a:lnTo>
                  <a:lnTo>
                    <a:pt x="137033" y="0"/>
                  </a:lnTo>
                  <a:lnTo>
                    <a:pt x="3511296" y="0"/>
                  </a:lnTo>
                  <a:lnTo>
                    <a:pt x="3511296" y="2139569"/>
                  </a:lnTo>
                  <a:lnTo>
                    <a:pt x="3471164" y="2442210"/>
                  </a:lnTo>
                  <a:lnTo>
                    <a:pt x="3374263" y="2567559"/>
                  </a:lnTo>
                  <a:close/>
                </a:path>
              </a:pathLst>
            </a:custGeom>
            <a:solidFill>
              <a:srgbClr val="8EBCB3">
                <a:alpha val="39608"/>
              </a:srgbClr>
            </a:solidFill>
          </p:spPr>
        </p:sp>
      </p:grpSp>
      <p:sp>
        <p:nvSpPr>
          <p:cNvPr name="TextBox 32" id="32"/>
          <p:cNvSpPr txBox="true"/>
          <p:nvPr/>
        </p:nvSpPr>
        <p:spPr>
          <a:xfrm rot="0">
            <a:off x="7077198" y="7307352"/>
            <a:ext cx="1876425" cy="117602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Approvals</a:t>
            </a:r>
          </a:p>
          <a:p>
            <a:pPr algn="l">
              <a:lnSpc>
                <a:spcPts val="1980"/>
              </a:lnSpc>
            </a:pPr>
            <a:r>
              <a:rPr lang="en-US" sz="1650" spc="-15">
                <a:solidFill>
                  <a:srgbClr val="235D57"/>
                </a:solidFill>
                <a:latin typeface="Roboto"/>
                <a:ea typeface="Roboto"/>
                <a:cs typeface="Roboto"/>
                <a:sym typeface="Roboto"/>
              </a:rPr>
              <a:t>6.1 Pitch Approvals</a:t>
            </a:r>
          </a:p>
          <a:p>
            <a:pPr algn="l">
              <a:lnSpc>
                <a:spcPts val="1980"/>
              </a:lnSpc>
            </a:pPr>
            <a:r>
              <a:rPr lang="en-US" sz="1650" spc="-15">
                <a:solidFill>
                  <a:srgbClr val="235D57"/>
                </a:solidFill>
                <a:latin typeface="Roboto"/>
                <a:ea typeface="Roboto"/>
                <a:cs typeface="Roboto"/>
                <a:sym typeface="Roboto"/>
              </a:rPr>
              <a:t>Week 1-9 Approvals</a:t>
            </a:r>
          </a:p>
        </p:txBody>
      </p:sp>
      <p:grpSp>
        <p:nvGrpSpPr>
          <p:cNvPr name="Group 33" id="33"/>
          <p:cNvGrpSpPr/>
          <p:nvPr/>
        </p:nvGrpSpPr>
        <p:grpSpPr>
          <a:xfrm rot="0">
            <a:off x="11281461" y="3170658"/>
            <a:ext cx="2804889" cy="1958901"/>
            <a:chOff x="0" y="0"/>
            <a:chExt cx="3739852" cy="2611868"/>
          </a:xfrm>
        </p:grpSpPr>
        <p:sp>
          <p:nvSpPr>
            <p:cNvPr name="Freeform 34" id="34"/>
            <p:cNvSpPr/>
            <p:nvPr/>
          </p:nvSpPr>
          <p:spPr>
            <a:xfrm flipH="false" flipV="false" rot="0">
              <a:off x="0" y="0"/>
              <a:ext cx="3739896" cy="2611882"/>
            </a:xfrm>
            <a:custGeom>
              <a:avLst/>
              <a:gdLst/>
              <a:ahLst/>
              <a:cxnLst/>
              <a:rect r="r" b="b" t="t" l="l"/>
              <a:pathLst>
                <a:path h="2611882" w="3739896">
                  <a:moveTo>
                    <a:pt x="0" y="0"/>
                  </a:moveTo>
                  <a:lnTo>
                    <a:pt x="3739896" y="0"/>
                  </a:lnTo>
                  <a:lnTo>
                    <a:pt x="3739896" y="2611882"/>
                  </a:lnTo>
                  <a:lnTo>
                    <a:pt x="0" y="2611882"/>
                  </a:lnTo>
                  <a:lnTo>
                    <a:pt x="0" y="0"/>
                  </a:lnTo>
                  <a:close/>
                </a:path>
              </a:pathLst>
            </a:custGeom>
            <a:blipFill>
              <a:blip r:embed="rId10"/>
              <a:stretch>
                <a:fillRect l="0" t="-155" r="1" b="-155"/>
              </a:stretch>
            </a:blipFill>
          </p:spPr>
        </p:sp>
      </p:grpSp>
      <p:grpSp>
        <p:nvGrpSpPr>
          <p:cNvPr name="Group 35" id="35"/>
          <p:cNvGrpSpPr/>
          <p:nvPr/>
        </p:nvGrpSpPr>
        <p:grpSpPr>
          <a:xfrm rot="0">
            <a:off x="10764142" y="2615849"/>
            <a:ext cx="2633472" cy="2244665"/>
            <a:chOff x="0" y="0"/>
            <a:chExt cx="3511295" cy="2992886"/>
          </a:xfrm>
        </p:grpSpPr>
        <p:sp>
          <p:nvSpPr>
            <p:cNvPr name="Freeform 36" id="36"/>
            <p:cNvSpPr/>
            <p:nvPr/>
          </p:nvSpPr>
          <p:spPr>
            <a:xfrm flipH="false" flipV="false" rot="0">
              <a:off x="0" y="0"/>
              <a:ext cx="3511296" cy="2992882"/>
            </a:xfrm>
            <a:custGeom>
              <a:avLst/>
              <a:gdLst/>
              <a:ahLst/>
              <a:cxnLst/>
              <a:rect r="r" b="b" t="t" l="l"/>
              <a:pathLst>
                <a:path h="2992882" w="3511296">
                  <a:moveTo>
                    <a:pt x="3374263" y="2992374"/>
                  </a:moveTo>
                  <a:lnTo>
                    <a:pt x="0" y="2992374"/>
                  </a:lnTo>
                  <a:lnTo>
                    <a:pt x="0" y="498856"/>
                  </a:lnTo>
                  <a:lnTo>
                    <a:pt x="10795" y="304673"/>
                  </a:lnTo>
                  <a:lnTo>
                    <a:pt x="40132" y="146050"/>
                  </a:lnTo>
                  <a:lnTo>
                    <a:pt x="83693" y="39243"/>
                  </a:lnTo>
                  <a:lnTo>
                    <a:pt x="137033" y="0"/>
                  </a:lnTo>
                  <a:lnTo>
                    <a:pt x="3511296" y="0"/>
                  </a:lnTo>
                  <a:lnTo>
                    <a:pt x="3511296" y="2494026"/>
                  </a:lnTo>
                  <a:lnTo>
                    <a:pt x="3500501" y="2688209"/>
                  </a:lnTo>
                  <a:lnTo>
                    <a:pt x="3471164" y="2846832"/>
                  </a:lnTo>
                  <a:lnTo>
                    <a:pt x="3427603" y="2953639"/>
                  </a:lnTo>
                  <a:lnTo>
                    <a:pt x="3374263" y="2992882"/>
                  </a:lnTo>
                  <a:close/>
                </a:path>
              </a:pathLst>
            </a:custGeom>
            <a:solidFill>
              <a:srgbClr val="8EBCB3">
                <a:alpha val="39608"/>
              </a:srgbClr>
            </a:solidFill>
          </p:spPr>
        </p:sp>
      </p:grpSp>
      <p:sp>
        <p:nvSpPr>
          <p:cNvPr name="TextBox 37" id="37"/>
          <p:cNvSpPr txBox="true"/>
          <p:nvPr/>
        </p:nvSpPr>
        <p:spPr>
          <a:xfrm rot="0">
            <a:off x="11381737" y="3011028"/>
            <a:ext cx="1427798" cy="1690370"/>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Meetings</a:t>
            </a:r>
          </a:p>
          <a:p>
            <a:pPr algn="l" marL="486409" indent="-121602" lvl="3">
              <a:lnSpc>
                <a:spcPts val="1980"/>
              </a:lnSpc>
              <a:buAutoNum type="arabicPeriod" startAt="1"/>
            </a:pPr>
            <a:r>
              <a:rPr lang="en-US" sz="1650" spc="-15">
                <a:solidFill>
                  <a:srgbClr val="235D57"/>
                </a:solidFill>
                <a:latin typeface="Roboto"/>
                <a:ea typeface="Roboto"/>
                <a:cs typeface="Roboto"/>
                <a:sym typeface="Roboto"/>
              </a:rPr>
              <a:t>Agendas</a:t>
            </a:r>
          </a:p>
          <a:p>
            <a:pPr algn="l" marL="509269" indent="-127317" lvl="3">
              <a:lnSpc>
                <a:spcPts val="1980"/>
              </a:lnSpc>
              <a:buAutoNum type="arabicPeriod" startAt="1"/>
            </a:pPr>
            <a:r>
              <a:rPr lang="en-US" sz="1650" spc="-15">
                <a:solidFill>
                  <a:srgbClr val="235D57"/>
                </a:solidFill>
                <a:latin typeface="Roboto"/>
                <a:ea typeface="Roboto"/>
                <a:cs typeface="Roboto"/>
                <a:sym typeface="Roboto"/>
              </a:rPr>
              <a:t>Minutes</a:t>
            </a:r>
          </a:p>
          <a:p>
            <a:pPr algn="l" marL="410845" indent="-102711" lvl="3">
              <a:lnSpc>
                <a:spcPts val="1980"/>
              </a:lnSpc>
              <a:buAutoNum type="arabicPeriod" startAt="1"/>
            </a:pPr>
            <a:r>
              <a:rPr lang="en-US" sz="1650" spc="-15">
                <a:solidFill>
                  <a:srgbClr val="235D57"/>
                </a:solidFill>
                <a:latin typeface="Roboto"/>
                <a:ea typeface="Roboto"/>
                <a:cs typeface="Roboto"/>
                <a:sym typeface="Roboto"/>
              </a:rPr>
              <a:t>Recordings</a:t>
            </a:r>
          </a:p>
          <a:p>
            <a:pPr algn="l" marL="572136" indent="-143034" lvl="3">
              <a:lnSpc>
                <a:spcPts val="1980"/>
              </a:lnSpc>
              <a:buAutoNum type="arabicPeriod" startAt="1"/>
            </a:pPr>
            <a:r>
              <a:rPr lang="en-US" sz="1650" spc="-15">
                <a:solidFill>
                  <a:srgbClr val="235D57"/>
                </a:solidFill>
                <a:latin typeface="Roboto"/>
                <a:ea typeface="Roboto"/>
                <a:cs typeface="Roboto"/>
                <a:sym typeface="Roboto"/>
              </a:rPr>
              <a:t>Slides</a:t>
            </a:r>
          </a:p>
        </p:txBody>
      </p:sp>
      <p:grpSp>
        <p:nvGrpSpPr>
          <p:cNvPr name="Group 38" id="38"/>
          <p:cNvGrpSpPr/>
          <p:nvPr/>
        </p:nvGrpSpPr>
        <p:grpSpPr>
          <a:xfrm rot="0">
            <a:off x="11281461" y="5198485"/>
            <a:ext cx="2804889" cy="1958901"/>
            <a:chOff x="0" y="0"/>
            <a:chExt cx="3739852" cy="2611868"/>
          </a:xfrm>
        </p:grpSpPr>
        <p:sp>
          <p:nvSpPr>
            <p:cNvPr name="Freeform 39" id="39"/>
            <p:cNvSpPr/>
            <p:nvPr/>
          </p:nvSpPr>
          <p:spPr>
            <a:xfrm flipH="false" flipV="false" rot="0">
              <a:off x="0" y="0"/>
              <a:ext cx="3739896" cy="2611882"/>
            </a:xfrm>
            <a:custGeom>
              <a:avLst/>
              <a:gdLst/>
              <a:ahLst/>
              <a:cxnLst/>
              <a:rect r="r" b="b" t="t" l="l"/>
              <a:pathLst>
                <a:path h="2611882" w="3739896">
                  <a:moveTo>
                    <a:pt x="0" y="0"/>
                  </a:moveTo>
                  <a:lnTo>
                    <a:pt x="3739896" y="0"/>
                  </a:lnTo>
                  <a:lnTo>
                    <a:pt x="3739896" y="2611882"/>
                  </a:lnTo>
                  <a:lnTo>
                    <a:pt x="0" y="2611882"/>
                  </a:lnTo>
                  <a:lnTo>
                    <a:pt x="0" y="0"/>
                  </a:lnTo>
                  <a:close/>
                </a:path>
              </a:pathLst>
            </a:custGeom>
            <a:blipFill>
              <a:blip r:embed="rId11"/>
              <a:stretch>
                <a:fillRect l="0" t="-155" r="1" b="-155"/>
              </a:stretch>
            </a:blipFill>
          </p:spPr>
        </p:sp>
      </p:grpSp>
      <p:grpSp>
        <p:nvGrpSpPr>
          <p:cNvPr name="Group 40" id="40"/>
          <p:cNvGrpSpPr/>
          <p:nvPr/>
        </p:nvGrpSpPr>
        <p:grpSpPr>
          <a:xfrm rot="0">
            <a:off x="10850561" y="5022308"/>
            <a:ext cx="2633376" cy="2021420"/>
            <a:chOff x="0" y="0"/>
            <a:chExt cx="3511168" cy="2695227"/>
          </a:xfrm>
        </p:grpSpPr>
        <p:sp>
          <p:nvSpPr>
            <p:cNvPr name="Freeform 41" id="41"/>
            <p:cNvSpPr/>
            <p:nvPr/>
          </p:nvSpPr>
          <p:spPr>
            <a:xfrm flipH="false" flipV="false" rot="0">
              <a:off x="0" y="0"/>
              <a:ext cx="3511169" cy="2695194"/>
            </a:xfrm>
            <a:custGeom>
              <a:avLst/>
              <a:gdLst/>
              <a:ahLst/>
              <a:cxnLst/>
              <a:rect r="r" b="b" t="t" l="l"/>
              <a:pathLst>
                <a:path h="2695194" w="3511169">
                  <a:moveTo>
                    <a:pt x="3374136" y="2695194"/>
                  </a:moveTo>
                  <a:lnTo>
                    <a:pt x="0" y="2695194"/>
                  </a:lnTo>
                  <a:lnTo>
                    <a:pt x="0" y="449326"/>
                  </a:lnTo>
                  <a:lnTo>
                    <a:pt x="10795" y="274447"/>
                  </a:lnTo>
                  <a:lnTo>
                    <a:pt x="40132" y="131572"/>
                  </a:lnTo>
                  <a:lnTo>
                    <a:pt x="83693" y="35433"/>
                  </a:lnTo>
                  <a:lnTo>
                    <a:pt x="137033" y="0"/>
                  </a:lnTo>
                  <a:lnTo>
                    <a:pt x="3511169" y="0"/>
                  </a:lnTo>
                  <a:lnTo>
                    <a:pt x="3511169" y="2245487"/>
                  </a:lnTo>
                  <a:lnTo>
                    <a:pt x="3500374" y="2420366"/>
                  </a:lnTo>
                  <a:lnTo>
                    <a:pt x="3471037" y="2563241"/>
                  </a:lnTo>
                  <a:lnTo>
                    <a:pt x="3427476" y="2659380"/>
                  </a:lnTo>
                  <a:lnTo>
                    <a:pt x="3374136" y="2694813"/>
                  </a:lnTo>
                  <a:close/>
                </a:path>
              </a:pathLst>
            </a:custGeom>
            <a:solidFill>
              <a:srgbClr val="8EBCB3">
                <a:alpha val="39608"/>
              </a:srgbClr>
            </a:solidFill>
          </p:spPr>
        </p:sp>
      </p:grpSp>
      <p:sp>
        <p:nvSpPr>
          <p:cNvPr name="TextBox 42" id="42"/>
          <p:cNvSpPr txBox="true"/>
          <p:nvPr/>
        </p:nvSpPr>
        <p:spPr>
          <a:xfrm rot="0">
            <a:off x="11002026" y="5125105"/>
            <a:ext cx="2330768" cy="1690370"/>
          </a:xfrm>
          <a:prstGeom prst="rect">
            <a:avLst/>
          </a:prstGeom>
        </p:spPr>
        <p:txBody>
          <a:bodyPr anchor="t" rtlCol="false" tIns="0" lIns="0" bIns="0" rIns="0">
            <a:spAutoFit/>
          </a:bodyPr>
          <a:lstStyle/>
          <a:p>
            <a:pPr algn="l">
              <a:lnSpc>
                <a:spcPts val="2700"/>
              </a:lnSpc>
            </a:pPr>
            <a:r>
              <a:rPr lang="en-US" sz="2250" b="true">
                <a:solidFill>
                  <a:srgbClr val="235D57"/>
                </a:solidFill>
                <a:latin typeface="Arimo Bold"/>
                <a:ea typeface="Arimo Bold"/>
                <a:cs typeface="Arimo Bold"/>
                <a:sym typeface="Arimo Bold"/>
              </a:rPr>
              <a:t>Media &amp; Images</a:t>
            </a:r>
          </a:p>
          <a:p>
            <a:pPr algn="l" marL="532129" indent="-133032" lvl="3">
              <a:lnSpc>
                <a:spcPts val="1980"/>
              </a:lnSpc>
              <a:buAutoNum type="arabicPeriod" startAt="1"/>
            </a:pPr>
            <a:r>
              <a:rPr lang="en-US" sz="1650" spc="-15">
                <a:solidFill>
                  <a:srgbClr val="235D57"/>
                </a:solidFill>
                <a:latin typeface="Roboto"/>
                <a:ea typeface="Roboto"/>
                <a:cs typeface="Roboto"/>
                <a:sym typeface="Roboto"/>
              </a:rPr>
              <a:t>Rebranded Video</a:t>
            </a:r>
          </a:p>
          <a:p>
            <a:pPr algn="l" marL="410845" indent="-102711" lvl="3">
              <a:lnSpc>
                <a:spcPts val="1980"/>
              </a:lnSpc>
              <a:buAutoNum type="arabicPeriod" startAt="1"/>
            </a:pPr>
            <a:r>
              <a:rPr lang="en-US" sz="1650" spc="-15">
                <a:solidFill>
                  <a:srgbClr val="235D57"/>
                </a:solidFill>
                <a:latin typeface="Roboto"/>
                <a:ea typeface="Roboto"/>
                <a:cs typeface="Roboto"/>
                <a:sym typeface="Roboto"/>
              </a:rPr>
              <a:t>Promo Video Images</a:t>
            </a:r>
          </a:p>
          <a:p>
            <a:pPr algn="l" marL="562610" indent="-140652" lvl="3">
              <a:lnSpc>
                <a:spcPts val="2025"/>
              </a:lnSpc>
              <a:buAutoNum type="arabicPeriod" startAt="1"/>
            </a:pPr>
            <a:r>
              <a:rPr lang="en-US" sz="1650" spc="-15">
                <a:solidFill>
                  <a:srgbClr val="235D57"/>
                </a:solidFill>
                <a:latin typeface="Roboto"/>
                <a:ea typeface="Roboto"/>
                <a:cs typeface="Roboto"/>
                <a:sym typeface="Roboto"/>
              </a:rPr>
              <a:t>Stock Images Media Bank Tracker</a:t>
            </a:r>
          </a:p>
        </p:txBody>
      </p:sp>
      <p:grpSp>
        <p:nvGrpSpPr>
          <p:cNvPr name="Group 43" id="43"/>
          <p:cNvGrpSpPr/>
          <p:nvPr/>
        </p:nvGrpSpPr>
        <p:grpSpPr>
          <a:xfrm rot="0">
            <a:off x="11281461" y="7490706"/>
            <a:ext cx="2804889" cy="1187378"/>
            <a:chOff x="0" y="0"/>
            <a:chExt cx="3739852" cy="1583171"/>
          </a:xfrm>
        </p:grpSpPr>
        <p:sp>
          <p:nvSpPr>
            <p:cNvPr name="Freeform 44" id="44"/>
            <p:cNvSpPr/>
            <p:nvPr/>
          </p:nvSpPr>
          <p:spPr>
            <a:xfrm flipH="false" flipV="false" rot="0">
              <a:off x="0" y="0"/>
              <a:ext cx="3739896" cy="1583182"/>
            </a:xfrm>
            <a:custGeom>
              <a:avLst/>
              <a:gdLst/>
              <a:ahLst/>
              <a:cxnLst/>
              <a:rect r="r" b="b" t="t" l="l"/>
              <a:pathLst>
                <a:path h="1583182" w="3739896">
                  <a:moveTo>
                    <a:pt x="0" y="0"/>
                  </a:moveTo>
                  <a:lnTo>
                    <a:pt x="3739896" y="0"/>
                  </a:lnTo>
                  <a:lnTo>
                    <a:pt x="3739896" y="1583182"/>
                  </a:lnTo>
                  <a:lnTo>
                    <a:pt x="0" y="1583182"/>
                  </a:lnTo>
                  <a:lnTo>
                    <a:pt x="0" y="0"/>
                  </a:lnTo>
                  <a:close/>
                </a:path>
              </a:pathLst>
            </a:custGeom>
            <a:blipFill>
              <a:blip r:embed="rId12"/>
              <a:stretch>
                <a:fillRect l="0" t="-47" r="1" b="-47"/>
              </a:stretch>
            </a:blipFill>
          </p:spPr>
        </p:sp>
      </p:grpSp>
      <p:grpSp>
        <p:nvGrpSpPr>
          <p:cNvPr name="Group 45" id="45"/>
          <p:cNvGrpSpPr/>
          <p:nvPr/>
        </p:nvGrpSpPr>
        <p:grpSpPr>
          <a:xfrm rot="0">
            <a:off x="10845637" y="7204545"/>
            <a:ext cx="2633472" cy="1923617"/>
            <a:chOff x="0" y="0"/>
            <a:chExt cx="3511295" cy="2564822"/>
          </a:xfrm>
        </p:grpSpPr>
        <p:sp>
          <p:nvSpPr>
            <p:cNvPr name="Freeform 46" id="46"/>
            <p:cNvSpPr/>
            <p:nvPr/>
          </p:nvSpPr>
          <p:spPr>
            <a:xfrm flipH="false" flipV="false" rot="0">
              <a:off x="0" y="0"/>
              <a:ext cx="3511296" cy="2564765"/>
            </a:xfrm>
            <a:custGeom>
              <a:avLst/>
              <a:gdLst/>
              <a:ahLst/>
              <a:cxnLst/>
              <a:rect r="r" b="b" t="t" l="l"/>
              <a:pathLst>
                <a:path h="2564765" w="3511296">
                  <a:moveTo>
                    <a:pt x="3374263" y="2564384"/>
                  </a:moveTo>
                  <a:lnTo>
                    <a:pt x="0" y="2564384"/>
                  </a:lnTo>
                  <a:lnTo>
                    <a:pt x="0" y="427482"/>
                  </a:lnTo>
                  <a:lnTo>
                    <a:pt x="10795" y="261112"/>
                  </a:lnTo>
                  <a:lnTo>
                    <a:pt x="40132" y="125222"/>
                  </a:lnTo>
                  <a:lnTo>
                    <a:pt x="83693" y="33655"/>
                  </a:lnTo>
                  <a:lnTo>
                    <a:pt x="137033" y="0"/>
                  </a:lnTo>
                  <a:lnTo>
                    <a:pt x="3511296" y="0"/>
                  </a:lnTo>
                  <a:lnTo>
                    <a:pt x="3511296" y="2137283"/>
                  </a:lnTo>
                  <a:lnTo>
                    <a:pt x="3500501" y="2303653"/>
                  </a:lnTo>
                  <a:lnTo>
                    <a:pt x="3471164" y="2439543"/>
                  </a:lnTo>
                  <a:lnTo>
                    <a:pt x="3427603" y="2531110"/>
                  </a:lnTo>
                  <a:lnTo>
                    <a:pt x="3374263" y="2564765"/>
                  </a:lnTo>
                  <a:close/>
                </a:path>
              </a:pathLst>
            </a:custGeom>
            <a:solidFill>
              <a:srgbClr val="8EBCB3">
                <a:alpha val="39608"/>
              </a:srgbClr>
            </a:solidFill>
          </p:spPr>
        </p:sp>
      </p:grpSp>
      <p:sp>
        <p:nvSpPr>
          <p:cNvPr name="TextBox 47" id="47"/>
          <p:cNvSpPr txBox="true"/>
          <p:nvPr/>
        </p:nvSpPr>
        <p:spPr>
          <a:xfrm rot="0">
            <a:off x="11062528" y="7307352"/>
            <a:ext cx="2200275" cy="918845"/>
          </a:xfrm>
          <a:prstGeom prst="rect">
            <a:avLst/>
          </a:prstGeom>
        </p:spPr>
        <p:txBody>
          <a:bodyPr anchor="t" rtlCol="false" tIns="0" lIns="0" bIns="0" rIns="0">
            <a:spAutoFit/>
          </a:bodyPr>
          <a:lstStyle/>
          <a:p>
            <a:pPr algn="l">
              <a:lnSpc>
                <a:spcPts val="2700"/>
              </a:lnSpc>
            </a:pPr>
            <a:r>
              <a:rPr lang="en-US" b="true" sz="2250" spc="-15">
                <a:solidFill>
                  <a:srgbClr val="235D57"/>
                </a:solidFill>
                <a:latin typeface="Arimo Bold"/>
                <a:ea typeface="Arimo Bold"/>
                <a:cs typeface="Arimo Bold"/>
                <a:sym typeface="Arimo Bold"/>
              </a:rPr>
              <a:t>WordPress</a:t>
            </a:r>
          </a:p>
          <a:p>
            <a:pPr algn="l">
              <a:lnSpc>
                <a:spcPts val="1980"/>
              </a:lnSpc>
            </a:pPr>
            <a:r>
              <a:rPr lang="en-US" sz="1650" spc="-15">
                <a:solidFill>
                  <a:srgbClr val="235D57"/>
                </a:solidFill>
                <a:latin typeface="Roboto"/>
                <a:ea typeface="Roboto"/>
                <a:cs typeface="Roboto"/>
                <a:sym typeface="Roboto"/>
              </a:rPr>
              <a:t>9.1 WordPress Back-up</a:t>
            </a:r>
          </a:p>
        </p:txBody>
      </p:sp>
      <p:grpSp>
        <p:nvGrpSpPr>
          <p:cNvPr name="Group 48" id="48"/>
          <p:cNvGrpSpPr/>
          <p:nvPr/>
        </p:nvGrpSpPr>
        <p:grpSpPr>
          <a:xfrm rot="0">
            <a:off x="2437159" y="2521711"/>
            <a:ext cx="2633472" cy="2362941"/>
            <a:chOff x="0" y="0"/>
            <a:chExt cx="3511295" cy="3150588"/>
          </a:xfrm>
        </p:grpSpPr>
        <p:sp>
          <p:nvSpPr>
            <p:cNvPr name="Freeform 49" id="49"/>
            <p:cNvSpPr/>
            <p:nvPr/>
          </p:nvSpPr>
          <p:spPr>
            <a:xfrm flipH="false" flipV="false" rot="0">
              <a:off x="0" y="0"/>
              <a:ext cx="3511296" cy="3150616"/>
            </a:xfrm>
            <a:custGeom>
              <a:avLst/>
              <a:gdLst/>
              <a:ahLst/>
              <a:cxnLst/>
              <a:rect r="r" b="b" t="t" l="l"/>
              <a:pathLst>
                <a:path h="3150616" w="3511296">
                  <a:moveTo>
                    <a:pt x="3374263" y="3150108"/>
                  </a:moveTo>
                  <a:lnTo>
                    <a:pt x="0" y="3150108"/>
                  </a:lnTo>
                  <a:lnTo>
                    <a:pt x="0" y="525145"/>
                  </a:lnTo>
                  <a:lnTo>
                    <a:pt x="10795" y="320675"/>
                  </a:lnTo>
                  <a:lnTo>
                    <a:pt x="40132" y="153797"/>
                  </a:lnTo>
                  <a:lnTo>
                    <a:pt x="83693" y="41402"/>
                  </a:lnTo>
                  <a:lnTo>
                    <a:pt x="137033" y="0"/>
                  </a:lnTo>
                  <a:lnTo>
                    <a:pt x="3511296" y="0"/>
                  </a:lnTo>
                  <a:lnTo>
                    <a:pt x="3511296" y="2625471"/>
                  </a:lnTo>
                  <a:lnTo>
                    <a:pt x="3471164" y="2996819"/>
                  </a:lnTo>
                  <a:lnTo>
                    <a:pt x="3374263" y="3150616"/>
                  </a:lnTo>
                  <a:close/>
                </a:path>
              </a:pathLst>
            </a:custGeom>
            <a:solidFill>
              <a:srgbClr val="8EBCB3">
                <a:alpha val="39608"/>
              </a:srgbClr>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00" y="-12700"/>
            <a:ext cx="18313400" cy="2518880"/>
            <a:chOff x="0" y="0"/>
            <a:chExt cx="24417867" cy="3358507"/>
          </a:xfrm>
        </p:grpSpPr>
        <p:sp>
          <p:nvSpPr>
            <p:cNvPr name="Freeform 3" id="3"/>
            <p:cNvSpPr/>
            <p:nvPr/>
          </p:nvSpPr>
          <p:spPr>
            <a:xfrm flipH="false" flipV="false" rot="0">
              <a:off x="16891" y="16891"/>
              <a:ext cx="24383999" cy="3324733"/>
            </a:xfrm>
            <a:custGeom>
              <a:avLst/>
              <a:gdLst/>
              <a:ahLst/>
              <a:cxnLst/>
              <a:rect r="r" b="b" t="t" l="l"/>
              <a:pathLst>
                <a:path h="3324733" w="24383999">
                  <a:moveTo>
                    <a:pt x="0" y="0"/>
                  </a:moveTo>
                  <a:lnTo>
                    <a:pt x="24383999" y="0"/>
                  </a:lnTo>
                  <a:lnTo>
                    <a:pt x="24383999" y="3324733"/>
                  </a:lnTo>
                  <a:lnTo>
                    <a:pt x="0" y="3324733"/>
                  </a:lnTo>
                  <a:close/>
                </a:path>
              </a:pathLst>
            </a:custGeom>
            <a:solidFill>
              <a:srgbClr val="31859C"/>
            </a:solidFill>
          </p:spPr>
        </p:sp>
        <p:sp>
          <p:nvSpPr>
            <p:cNvPr name="Freeform 4" id="4"/>
            <p:cNvSpPr/>
            <p:nvPr/>
          </p:nvSpPr>
          <p:spPr>
            <a:xfrm flipH="false" flipV="false" rot="0">
              <a:off x="0" y="0"/>
              <a:ext cx="24417782" cy="3358515"/>
            </a:xfrm>
            <a:custGeom>
              <a:avLst/>
              <a:gdLst/>
              <a:ahLst/>
              <a:cxnLst/>
              <a:rect r="r" b="b" t="t" l="l"/>
              <a:pathLst>
                <a:path h="3358515" w="24417782">
                  <a:moveTo>
                    <a:pt x="16891" y="0"/>
                  </a:moveTo>
                  <a:lnTo>
                    <a:pt x="24400890" y="0"/>
                  </a:lnTo>
                  <a:cubicBezTo>
                    <a:pt x="24410290" y="0"/>
                    <a:pt x="24417782" y="7620"/>
                    <a:pt x="24417782" y="16891"/>
                  </a:cubicBezTo>
                  <a:lnTo>
                    <a:pt x="24417782" y="3341624"/>
                  </a:lnTo>
                  <a:cubicBezTo>
                    <a:pt x="24417782" y="3351022"/>
                    <a:pt x="24410163" y="3358515"/>
                    <a:pt x="24400890" y="3358515"/>
                  </a:cubicBezTo>
                  <a:lnTo>
                    <a:pt x="16891" y="3358515"/>
                  </a:lnTo>
                  <a:cubicBezTo>
                    <a:pt x="7493" y="3358515"/>
                    <a:pt x="0" y="3350895"/>
                    <a:pt x="0" y="3341624"/>
                  </a:cubicBezTo>
                  <a:lnTo>
                    <a:pt x="0" y="16891"/>
                  </a:lnTo>
                  <a:cubicBezTo>
                    <a:pt x="0" y="7620"/>
                    <a:pt x="7620" y="0"/>
                    <a:pt x="16891" y="0"/>
                  </a:cubicBezTo>
                  <a:moveTo>
                    <a:pt x="16891" y="33909"/>
                  </a:moveTo>
                  <a:lnTo>
                    <a:pt x="16891" y="16891"/>
                  </a:lnTo>
                  <a:lnTo>
                    <a:pt x="33909" y="16891"/>
                  </a:lnTo>
                  <a:lnTo>
                    <a:pt x="33909" y="3341624"/>
                  </a:lnTo>
                  <a:lnTo>
                    <a:pt x="16891" y="3341624"/>
                  </a:lnTo>
                  <a:lnTo>
                    <a:pt x="16891" y="3324733"/>
                  </a:lnTo>
                  <a:lnTo>
                    <a:pt x="24400890" y="3324733"/>
                  </a:lnTo>
                  <a:lnTo>
                    <a:pt x="24400890" y="3341624"/>
                  </a:lnTo>
                  <a:lnTo>
                    <a:pt x="24384000" y="3341624"/>
                  </a:lnTo>
                  <a:lnTo>
                    <a:pt x="24384000" y="16891"/>
                  </a:lnTo>
                  <a:lnTo>
                    <a:pt x="24400890" y="16891"/>
                  </a:lnTo>
                  <a:lnTo>
                    <a:pt x="24400890" y="33909"/>
                  </a:lnTo>
                  <a:lnTo>
                    <a:pt x="16891" y="33909"/>
                  </a:lnTo>
                  <a:close/>
                </a:path>
              </a:pathLst>
            </a:custGeom>
            <a:solidFill>
              <a:srgbClr val="1C334E"/>
            </a:solidFill>
          </p:spPr>
        </p:sp>
        <p:sp>
          <p:nvSpPr>
            <p:cNvPr name="TextBox 5" id="5"/>
            <p:cNvSpPr txBox="true"/>
            <p:nvPr/>
          </p:nvSpPr>
          <p:spPr>
            <a:xfrm>
              <a:off x="0" y="-152400"/>
              <a:ext cx="24417867" cy="3510907"/>
            </a:xfrm>
            <a:prstGeom prst="rect">
              <a:avLst/>
            </a:prstGeom>
          </p:spPr>
          <p:txBody>
            <a:bodyPr anchor="ctr" rtlCol="false" tIns="50800" lIns="50800" bIns="50800" rIns="50800"/>
            <a:lstStyle/>
            <a:p>
              <a:pPr algn="ctr">
                <a:lnSpc>
                  <a:spcPts val="7200"/>
                </a:lnSpc>
              </a:pPr>
              <a:r>
                <a:rPr lang="en-US" sz="4800" spc="-30">
                  <a:solidFill>
                    <a:srgbClr val="FFFFFF"/>
                  </a:solidFill>
                  <a:latin typeface="Roboto"/>
                  <a:ea typeface="Roboto"/>
                  <a:cs typeface="Roboto"/>
                  <a:sym typeface="Roboto"/>
                </a:rPr>
                <a:t>The Team</a:t>
              </a:r>
            </a:p>
            <a:p>
              <a:pPr algn="ctr">
                <a:lnSpc>
                  <a:spcPts val="2926"/>
                </a:lnSpc>
              </a:pPr>
              <a:r>
                <a:rPr lang="en-US" sz="1800" spc="-12">
                  <a:solidFill>
                    <a:srgbClr val="FFFFFF"/>
                  </a:solidFill>
                  <a:latin typeface="Roboto"/>
                  <a:ea typeface="Roboto"/>
                  <a:cs typeface="Roboto"/>
                  <a:sym typeface="Roboto"/>
                </a:rPr>
                <a:t>Our team brings expertise in web development and design, honed through the Interactive Media Design program at Algonquin College</a:t>
              </a:r>
            </a:p>
            <a:p>
              <a:pPr algn="ctr">
                <a:lnSpc>
                  <a:spcPts val="4500"/>
                </a:lnSpc>
              </a:pPr>
            </a:p>
          </p:txBody>
        </p:sp>
      </p:grpSp>
      <p:sp>
        <p:nvSpPr>
          <p:cNvPr name="TextBox 6" id="6"/>
          <p:cNvSpPr txBox="true"/>
          <p:nvPr/>
        </p:nvSpPr>
        <p:spPr>
          <a:xfrm rot="0">
            <a:off x="7535530" y="6208396"/>
            <a:ext cx="3466290" cy="868510"/>
          </a:xfrm>
          <a:prstGeom prst="rect">
            <a:avLst/>
          </a:prstGeom>
        </p:spPr>
        <p:txBody>
          <a:bodyPr anchor="t" rtlCol="false" tIns="0" lIns="0" bIns="0" rIns="0">
            <a:spAutoFit/>
          </a:bodyPr>
          <a:lstStyle/>
          <a:p>
            <a:pPr algn="ctr">
              <a:lnSpc>
                <a:spcPts val="3060"/>
              </a:lnSpc>
            </a:pPr>
            <a:r>
              <a:rPr lang="en-US" sz="2550">
                <a:solidFill>
                  <a:srgbClr val="235D57"/>
                </a:solidFill>
                <a:latin typeface="Roboto"/>
                <a:ea typeface="Roboto"/>
                <a:cs typeface="Roboto"/>
                <a:sym typeface="Roboto"/>
              </a:rPr>
              <a:t>Ethan Nguyen</a:t>
            </a:r>
          </a:p>
          <a:p>
            <a:pPr algn="ctr">
              <a:lnSpc>
                <a:spcPts val="2475"/>
              </a:lnSpc>
            </a:pPr>
            <a:r>
              <a:rPr lang="en-US" sz="1800">
                <a:solidFill>
                  <a:srgbClr val="424242"/>
                </a:solidFill>
                <a:latin typeface="Roboto"/>
                <a:ea typeface="Roboto"/>
                <a:cs typeface="Roboto"/>
                <a:sym typeface="Roboto"/>
              </a:rPr>
              <a:t>Team Lead &amp; Web Designer</a:t>
            </a:r>
          </a:p>
        </p:txBody>
      </p:sp>
      <p:sp>
        <p:nvSpPr>
          <p:cNvPr name="TextBox 7" id="7"/>
          <p:cNvSpPr txBox="true"/>
          <p:nvPr/>
        </p:nvSpPr>
        <p:spPr>
          <a:xfrm rot="0">
            <a:off x="212096" y="9119339"/>
            <a:ext cx="3466290" cy="705228"/>
          </a:xfrm>
          <a:prstGeom prst="rect">
            <a:avLst/>
          </a:prstGeom>
        </p:spPr>
        <p:txBody>
          <a:bodyPr anchor="t" rtlCol="false" tIns="0" lIns="0" bIns="0" rIns="0">
            <a:spAutoFit/>
          </a:bodyPr>
          <a:lstStyle/>
          <a:p>
            <a:pPr algn="ctr">
              <a:lnSpc>
                <a:spcPts val="3060"/>
              </a:lnSpc>
            </a:pPr>
            <a:r>
              <a:rPr lang="en-US" sz="2550">
                <a:solidFill>
                  <a:srgbClr val="235D57"/>
                </a:solidFill>
                <a:latin typeface="Roboto"/>
                <a:ea typeface="Roboto"/>
                <a:cs typeface="Roboto"/>
                <a:sym typeface="Roboto"/>
              </a:rPr>
              <a:t>Noah Bennett</a:t>
            </a:r>
          </a:p>
          <a:p>
            <a:pPr algn="ctr">
              <a:lnSpc>
                <a:spcPts val="2475"/>
              </a:lnSpc>
            </a:pPr>
            <a:r>
              <a:rPr lang="en-US" sz="1800">
                <a:solidFill>
                  <a:srgbClr val="424242"/>
                </a:solidFill>
                <a:latin typeface="Roboto"/>
                <a:ea typeface="Roboto"/>
                <a:cs typeface="Roboto"/>
                <a:sym typeface="Roboto"/>
              </a:rPr>
              <a:t>Back-End Developer</a:t>
            </a:r>
          </a:p>
        </p:txBody>
      </p:sp>
      <p:sp>
        <p:nvSpPr>
          <p:cNvPr name="TextBox 8" id="8"/>
          <p:cNvSpPr txBox="true"/>
          <p:nvPr/>
        </p:nvSpPr>
        <p:spPr>
          <a:xfrm rot="0">
            <a:off x="14443581" y="9066061"/>
            <a:ext cx="3466290" cy="705228"/>
          </a:xfrm>
          <a:prstGeom prst="rect">
            <a:avLst/>
          </a:prstGeom>
        </p:spPr>
        <p:txBody>
          <a:bodyPr anchor="t" rtlCol="false" tIns="0" lIns="0" bIns="0" rIns="0">
            <a:spAutoFit/>
          </a:bodyPr>
          <a:lstStyle/>
          <a:p>
            <a:pPr algn="ctr">
              <a:lnSpc>
                <a:spcPts val="3060"/>
              </a:lnSpc>
            </a:pPr>
            <a:r>
              <a:rPr lang="en-US" sz="2550">
                <a:solidFill>
                  <a:srgbClr val="235D57"/>
                </a:solidFill>
                <a:latin typeface="Roboto"/>
                <a:ea typeface="Roboto"/>
                <a:cs typeface="Roboto"/>
                <a:sym typeface="Roboto"/>
              </a:rPr>
              <a:t>Emma Davis</a:t>
            </a:r>
          </a:p>
          <a:p>
            <a:pPr algn="ctr">
              <a:lnSpc>
                <a:spcPts val="2475"/>
              </a:lnSpc>
            </a:pPr>
            <a:r>
              <a:rPr lang="en-US" sz="1800">
                <a:solidFill>
                  <a:srgbClr val="424242"/>
                </a:solidFill>
                <a:latin typeface="Roboto"/>
                <a:ea typeface="Roboto"/>
                <a:cs typeface="Roboto"/>
                <a:sym typeface="Roboto"/>
              </a:rPr>
              <a:t>Content Strategist</a:t>
            </a:r>
          </a:p>
        </p:txBody>
      </p:sp>
      <p:sp>
        <p:nvSpPr>
          <p:cNvPr name="TextBox 9" id="9"/>
          <p:cNvSpPr txBox="true"/>
          <p:nvPr/>
        </p:nvSpPr>
        <p:spPr>
          <a:xfrm rot="0">
            <a:off x="11163096" y="9015447"/>
            <a:ext cx="3466290" cy="705228"/>
          </a:xfrm>
          <a:prstGeom prst="rect">
            <a:avLst/>
          </a:prstGeom>
        </p:spPr>
        <p:txBody>
          <a:bodyPr anchor="t" rtlCol="false" tIns="0" lIns="0" bIns="0" rIns="0">
            <a:spAutoFit/>
          </a:bodyPr>
          <a:lstStyle/>
          <a:p>
            <a:pPr algn="ctr">
              <a:lnSpc>
                <a:spcPts val="3060"/>
              </a:lnSpc>
            </a:pPr>
            <a:r>
              <a:rPr lang="en-US" sz="2550">
                <a:solidFill>
                  <a:srgbClr val="235D57"/>
                </a:solidFill>
                <a:latin typeface="Roboto"/>
                <a:ea typeface="Roboto"/>
                <a:cs typeface="Roboto"/>
                <a:sym typeface="Roboto"/>
              </a:rPr>
              <a:t>Jacob Wilson</a:t>
            </a:r>
          </a:p>
          <a:p>
            <a:pPr algn="ctr">
              <a:lnSpc>
                <a:spcPts val="2475"/>
              </a:lnSpc>
            </a:pPr>
            <a:r>
              <a:rPr lang="en-US" sz="1800">
                <a:solidFill>
                  <a:srgbClr val="424242"/>
                </a:solidFill>
                <a:latin typeface="Roboto"/>
                <a:ea typeface="Roboto"/>
                <a:cs typeface="Roboto"/>
                <a:sym typeface="Roboto"/>
              </a:rPr>
              <a:t>Full-Stack Developer</a:t>
            </a:r>
          </a:p>
        </p:txBody>
      </p:sp>
      <p:sp>
        <p:nvSpPr>
          <p:cNvPr name="TextBox 10" id="10"/>
          <p:cNvSpPr txBox="true"/>
          <p:nvPr/>
        </p:nvSpPr>
        <p:spPr>
          <a:xfrm rot="0">
            <a:off x="3938444" y="9066061"/>
            <a:ext cx="3466290" cy="762936"/>
          </a:xfrm>
          <a:prstGeom prst="rect">
            <a:avLst/>
          </a:prstGeom>
        </p:spPr>
        <p:txBody>
          <a:bodyPr anchor="t" rtlCol="false" tIns="0" lIns="0" bIns="0" rIns="0">
            <a:spAutoFit/>
          </a:bodyPr>
          <a:lstStyle/>
          <a:p>
            <a:pPr algn="ctr">
              <a:lnSpc>
                <a:spcPts val="3060"/>
              </a:lnSpc>
            </a:pPr>
            <a:r>
              <a:rPr lang="en-US" sz="2550">
                <a:solidFill>
                  <a:srgbClr val="235D57"/>
                </a:solidFill>
                <a:latin typeface="Roboto"/>
                <a:ea typeface="Roboto"/>
                <a:cs typeface="Roboto"/>
                <a:sym typeface="Roboto"/>
              </a:rPr>
              <a:t>Olivia Scott </a:t>
            </a:r>
          </a:p>
          <a:p>
            <a:pPr algn="ctr">
              <a:lnSpc>
                <a:spcPts val="3060"/>
              </a:lnSpc>
            </a:pPr>
            <a:r>
              <a:rPr lang="en-US" sz="1800">
                <a:solidFill>
                  <a:srgbClr val="424242"/>
                </a:solidFill>
                <a:latin typeface="Roboto"/>
                <a:ea typeface="Roboto"/>
                <a:cs typeface="Roboto"/>
                <a:sym typeface="Roboto"/>
              </a:rPr>
              <a:t>Front-End Developer</a:t>
            </a:r>
          </a:p>
        </p:txBody>
      </p:sp>
      <p:grpSp>
        <p:nvGrpSpPr>
          <p:cNvPr name="Group 11" id="11"/>
          <p:cNvGrpSpPr/>
          <p:nvPr/>
        </p:nvGrpSpPr>
        <p:grpSpPr>
          <a:xfrm rot="0">
            <a:off x="7842975" y="3073400"/>
            <a:ext cx="2851400" cy="2826173"/>
            <a:chOff x="0" y="0"/>
            <a:chExt cx="3801867" cy="3768231"/>
          </a:xfrm>
        </p:grpSpPr>
        <p:sp>
          <p:nvSpPr>
            <p:cNvPr name="Freeform 12" id="12"/>
            <p:cNvSpPr/>
            <p:nvPr/>
          </p:nvSpPr>
          <p:spPr>
            <a:xfrm flipH="false" flipV="false" rot="0">
              <a:off x="16891" y="16891"/>
              <a:ext cx="3768090" cy="3734435"/>
            </a:xfrm>
            <a:custGeom>
              <a:avLst/>
              <a:gdLst/>
              <a:ahLst/>
              <a:cxnLst/>
              <a:rect r="r" b="b" t="t" l="l"/>
              <a:pathLst>
                <a:path h="3734435" w="3768090">
                  <a:moveTo>
                    <a:pt x="0" y="1867281"/>
                  </a:moveTo>
                  <a:cubicBezTo>
                    <a:pt x="0" y="836041"/>
                    <a:pt x="843534" y="0"/>
                    <a:pt x="1884045" y="0"/>
                  </a:cubicBezTo>
                  <a:cubicBezTo>
                    <a:pt x="2924556" y="0"/>
                    <a:pt x="3768090" y="836041"/>
                    <a:pt x="3768090" y="1867281"/>
                  </a:cubicBezTo>
                  <a:cubicBezTo>
                    <a:pt x="3768090" y="2898521"/>
                    <a:pt x="2924556" y="3734435"/>
                    <a:pt x="1884045" y="3734435"/>
                  </a:cubicBezTo>
                  <a:cubicBezTo>
                    <a:pt x="843534" y="3734435"/>
                    <a:pt x="0" y="2898394"/>
                    <a:pt x="0" y="1867281"/>
                  </a:cubicBezTo>
                  <a:close/>
                </a:path>
              </a:pathLst>
            </a:custGeom>
            <a:blipFill>
              <a:blip r:embed="rId2"/>
              <a:stretch>
                <a:fillRect l="-448" t="-902" r="-448" b="-903"/>
              </a:stretch>
            </a:blipFill>
          </p:spPr>
        </p:sp>
        <p:sp>
          <p:nvSpPr>
            <p:cNvPr name="Freeform 13" id="13"/>
            <p:cNvSpPr/>
            <p:nvPr/>
          </p:nvSpPr>
          <p:spPr>
            <a:xfrm flipH="false" flipV="false" rot="0">
              <a:off x="0" y="0"/>
              <a:ext cx="3801872" cy="3768217"/>
            </a:xfrm>
            <a:custGeom>
              <a:avLst/>
              <a:gdLst/>
              <a:ahLst/>
              <a:cxnLst/>
              <a:rect r="r" b="b" t="t" l="l"/>
              <a:pathLst>
                <a:path h="3768217" w="3801872">
                  <a:moveTo>
                    <a:pt x="0" y="1884172"/>
                  </a:moveTo>
                  <a:cubicBezTo>
                    <a:pt x="0" y="843407"/>
                    <a:pt x="851281" y="0"/>
                    <a:pt x="1900936" y="0"/>
                  </a:cubicBezTo>
                  <a:lnTo>
                    <a:pt x="1900936" y="16891"/>
                  </a:lnTo>
                  <a:lnTo>
                    <a:pt x="1900936" y="0"/>
                  </a:lnTo>
                  <a:cubicBezTo>
                    <a:pt x="2950591" y="0"/>
                    <a:pt x="3801872" y="843407"/>
                    <a:pt x="3801872" y="1884172"/>
                  </a:cubicBezTo>
                  <a:cubicBezTo>
                    <a:pt x="3801872" y="2924937"/>
                    <a:pt x="2950591" y="3768217"/>
                    <a:pt x="1900936" y="3768217"/>
                  </a:cubicBezTo>
                  <a:lnTo>
                    <a:pt x="1900936" y="3751326"/>
                  </a:lnTo>
                  <a:lnTo>
                    <a:pt x="1900936" y="3768217"/>
                  </a:lnTo>
                  <a:cubicBezTo>
                    <a:pt x="851281" y="3768217"/>
                    <a:pt x="0" y="2924810"/>
                    <a:pt x="0" y="1884172"/>
                  </a:cubicBezTo>
                  <a:lnTo>
                    <a:pt x="16891" y="1884172"/>
                  </a:lnTo>
                  <a:lnTo>
                    <a:pt x="31115" y="1893316"/>
                  </a:lnTo>
                  <a:cubicBezTo>
                    <a:pt x="27051" y="1899666"/>
                    <a:pt x="19304" y="1902587"/>
                    <a:pt x="12065" y="1900428"/>
                  </a:cubicBezTo>
                  <a:cubicBezTo>
                    <a:pt x="4826" y="1898269"/>
                    <a:pt x="0" y="1891665"/>
                    <a:pt x="0" y="1884172"/>
                  </a:cubicBezTo>
                  <a:moveTo>
                    <a:pt x="33909" y="1884172"/>
                  </a:moveTo>
                  <a:lnTo>
                    <a:pt x="16891" y="1884172"/>
                  </a:lnTo>
                  <a:lnTo>
                    <a:pt x="2667" y="1875028"/>
                  </a:lnTo>
                  <a:cubicBezTo>
                    <a:pt x="6731" y="1868678"/>
                    <a:pt x="14478" y="1865757"/>
                    <a:pt x="21717" y="1867916"/>
                  </a:cubicBezTo>
                  <a:cubicBezTo>
                    <a:pt x="28956" y="1870075"/>
                    <a:pt x="33909" y="1876679"/>
                    <a:pt x="33909" y="1884172"/>
                  </a:cubicBezTo>
                  <a:cubicBezTo>
                    <a:pt x="33909" y="2905887"/>
                    <a:pt x="869696" y="3734435"/>
                    <a:pt x="1900936" y="3734435"/>
                  </a:cubicBezTo>
                  <a:cubicBezTo>
                    <a:pt x="2932176" y="3734435"/>
                    <a:pt x="3767963" y="2905887"/>
                    <a:pt x="3767963" y="1884172"/>
                  </a:cubicBezTo>
                  <a:lnTo>
                    <a:pt x="3784854" y="1884172"/>
                  </a:lnTo>
                  <a:lnTo>
                    <a:pt x="3767963" y="1884172"/>
                  </a:lnTo>
                  <a:cubicBezTo>
                    <a:pt x="3767963" y="862457"/>
                    <a:pt x="2932176" y="33909"/>
                    <a:pt x="1900936" y="33909"/>
                  </a:cubicBezTo>
                  <a:lnTo>
                    <a:pt x="1900936" y="16891"/>
                  </a:lnTo>
                  <a:lnTo>
                    <a:pt x="1900936" y="33909"/>
                  </a:lnTo>
                  <a:cubicBezTo>
                    <a:pt x="869696" y="33909"/>
                    <a:pt x="33909" y="862457"/>
                    <a:pt x="33909" y="1884172"/>
                  </a:cubicBezTo>
                  <a:close/>
                </a:path>
              </a:pathLst>
            </a:custGeom>
            <a:solidFill>
              <a:srgbClr val="1C334E"/>
            </a:solidFill>
          </p:spPr>
        </p:sp>
      </p:grpSp>
      <p:grpSp>
        <p:nvGrpSpPr>
          <p:cNvPr name="Group 14" id="14"/>
          <p:cNvGrpSpPr/>
          <p:nvPr/>
        </p:nvGrpSpPr>
        <p:grpSpPr>
          <a:xfrm rot="0">
            <a:off x="4535554" y="5874173"/>
            <a:ext cx="2851400" cy="2826173"/>
            <a:chOff x="0" y="0"/>
            <a:chExt cx="3801867" cy="3768231"/>
          </a:xfrm>
        </p:grpSpPr>
        <p:sp>
          <p:nvSpPr>
            <p:cNvPr name="Freeform 15" id="15"/>
            <p:cNvSpPr/>
            <p:nvPr/>
          </p:nvSpPr>
          <p:spPr>
            <a:xfrm flipH="false" flipV="false" rot="0">
              <a:off x="16891" y="16891"/>
              <a:ext cx="3768090" cy="3734435"/>
            </a:xfrm>
            <a:custGeom>
              <a:avLst/>
              <a:gdLst/>
              <a:ahLst/>
              <a:cxnLst/>
              <a:rect r="r" b="b" t="t" l="l"/>
              <a:pathLst>
                <a:path h="3734435" w="3768090">
                  <a:moveTo>
                    <a:pt x="0" y="1867281"/>
                  </a:moveTo>
                  <a:cubicBezTo>
                    <a:pt x="0" y="836041"/>
                    <a:pt x="843534" y="0"/>
                    <a:pt x="1884045" y="0"/>
                  </a:cubicBezTo>
                  <a:cubicBezTo>
                    <a:pt x="2924556" y="0"/>
                    <a:pt x="3768090" y="836041"/>
                    <a:pt x="3768090" y="1867281"/>
                  </a:cubicBezTo>
                  <a:cubicBezTo>
                    <a:pt x="3768090" y="2898521"/>
                    <a:pt x="2924556" y="3734435"/>
                    <a:pt x="1884045" y="3734435"/>
                  </a:cubicBezTo>
                  <a:cubicBezTo>
                    <a:pt x="843534" y="3734435"/>
                    <a:pt x="0" y="2898394"/>
                    <a:pt x="0" y="1867281"/>
                  </a:cubicBezTo>
                  <a:close/>
                </a:path>
              </a:pathLst>
            </a:custGeom>
            <a:blipFill>
              <a:blip r:embed="rId3"/>
              <a:stretch>
                <a:fillRect l="-448" t="-902" r="-448" b="-903"/>
              </a:stretch>
            </a:blipFill>
          </p:spPr>
        </p:sp>
        <p:sp>
          <p:nvSpPr>
            <p:cNvPr name="Freeform 16" id="16"/>
            <p:cNvSpPr/>
            <p:nvPr/>
          </p:nvSpPr>
          <p:spPr>
            <a:xfrm flipH="false" flipV="false" rot="0">
              <a:off x="0" y="0"/>
              <a:ext cx="3801872" cy="3768217"/>
            </a:xfrm>
            <a:custGeom>
              <a:avLst/>
              <a:gdLst/>
              <a:ahLst/>
              <a:cxnLst/>
              <a:rect r="r" b="b" t="t" l="l"/>
              <a:pathLst>
                <a:path h="3768217" w="3801872">
                  <a:moveTo>
                    <a:pt x="0" y="1884172"/>
                  </a:moveTo>
                  <a:cubicBezTo>
                    <a:pt x="0" y="843407"/>
                    <a:pt x="851281" y="0"/>
                    <a:pt x="1900936" y="0"/>
                  </a:cubicBezTo>
                  <a:lnTo>
                    <a:pt x="1900936" y="16891"/>
                  </a:lnTo>
                  <a:lnTo>
                    <a:pt x="1900936" y="0"/>
                  </a:lnTo>
                  <a:cubicBezTo>
                    <a:pt x="2950591" y="0"/>
                    <a:pt x="3801872" y="843407"/>
                    <a:pt x="3801872" y="1884172"/>
                  </a:cubicBezTo>
                  <a:cubicBezTo>
                    <a:pt x="3801872" y="2924937"/>
                    <a:pt x="2950591" y="3768217"/>
                    <a:pt x="1900936" y="3768217"/>
                  </a:cubicBezTo>
                  <a:lnTo>
                    <a:pt x="1900936" y="3751326"/>
                  </a:lnTo>
                  <a:lnTo>
                    <a:pt x="1900936" y="3768217"/>
                  </a:lnTo>
                  <a:cubicBezTo>
                    <a:pt x="851281" y="3768217"/>
                    <a:pt x="0" y="2924810"/>
                    <a:pt x="0" y="1884172"/>
                  </a:cubicBezTo>
                  <a:lnTo>
                    <a:pt x="16891" y="1884172"/>
                  </a:lnTo>
                  <a:lnTo>
                    <a:pt x="31115" y="1893316"/>
                  </a:lnTo>
                  <a:cubicBezTo>
                    <a:pt x="27051" y="1899666"/>
                    <a:pt x="19304" y="1902587"/>
                    <a:pt x="12065" y="1900428"/>
                  </a:cubicBezTo>
                  <a:cubicBezTo>
                    <a:pt x="4826" y="1898269"/>
                    <a:pt x="0" y="1891665"/>
                    <a:pt x="0" y="1884172"/>
                  </a:cubicBezTo>
                  <a:moveTo>
                    <a:pt x="33909" y="1884172"/>
                  </a:moveTo>
                  <a:lnTo>
                    <a:pt x="16891" y="1884172"/>
                  </a:lnTo>
                  <a:lnTo>
                    <a:pt x="2667" y="1875028"/>
                  </a:lnTo>
                  <a:cubicBezTo>
                    <a:pt x="6731" y="1868678"/>
                    <a:pt x="14478" y="1865757"/>
                    <a:pt x="21717" y="1867916"/>
                  </a:cubicBezTo>
                  <a:cubicBezTo>
                    <a:pt x="28956" y="1870075"/>
                    <a:pt x="33909" y="1876679"/>
                    <a:pt x="33909" y="1884172"/>
                  </a:cubicBezTo>
                  <a:cubicBezTo>
                    <a:pt x="33909" y="2905887"/>
                    <a:pt x="869696" y="3734435"/>
                    <a:pt x="1900936" y="3734435"/>
                  </a:cubicBezTo>
                  <a:cubicBezTo>
                    <a:pt x="2932176" y="3734435"/>
                    <a:pt x="3767963" y="2905887"/>
                    <a:pt x="3767963" y="1884172"/>
                  </a:cubicBezTo>
                  <a:lnTo>
                    <a:pt x="3784854" y="1884172"/>
                  </a:lnTo>
                  <a:lnTo>
                    <a:pt x="3767963" y="1884172"/>
                  </a:lnTo>
                  <a:cubicBezTo>
                    <a:pt x="3767963" y="862457"/>
                    <a:pt x="2932176" y="33909"/>
                    <a:pt x="1900936" y="33909"/>
                  </a:cubicBezTo>
                  <a:lnTo>
                    <a:pt x="1900936" y="16891"/>
                  </a:lnTo>
                  <a:lnTo>
                    <a:pt x="1900936" y="33909"/>
                  </a:lnTo>
                  <a:cubicBezTo>
                    <a:pt x="869696" y="33909"/>
                    <a:pt x="33909" y="862457"/>
                    <a:pt x="33909" y="1884172"/>
                  </a:cubicBezTo>
                  <a:close/>
                </a:path>
              </a:pathLst>
            </a:custGeom>
            <a:solidFill>
              <a:srgbClr val="1C334E"/>
            </a:solidFill>
          </p:spPr>
        </p:sp>
      </p:grpSp>
      <p:grpSp>
        <p:nvGrpSpPr>
          <p:cNvPr name="Group 17" id="17"/>
          <p:cNvGrpSpPr/>
          <p:nvPr/>
        </p:nvGrpSpPr>
        <p:grpSpPr>
          <a:xfrm rot="0">
            <a:off x="730723" y="5927451"/>
            <a:ext cx="2851400" cy="2826173"/>
            <a:chOff x="0" y="0"/>
            <a:chExt cx="3801867" cy="3768231"/>
          </a:xfrm>
        </p:grpSpPr>
        <p:sp>
          <p:nvSpPr>
            <p:cNvPr name="Freeform 18" id="18"/>
            <p:cNvSpPr/>
            <p:nvPr/>
          </p:nvSpPr>
          <p:spPr>
            <a:xfrm flipH="false" flipV="false" rot="0">
              <a:off x="16891" y="16891"/>
              <a:ext cx="3768090" cy="3734435"/>
            </a:xfrm>
            <a:custGeom>
              <a:avLst/>
              <a:gdLst/>
              <a:ahLst/>
              <a:cxnLst/>
              <a:rect r="r" b="b" t="t" l="l"/>
              <a:pathLst>
                <a:path h="3734435" w="3768090">
                  <a:moveTo>
                    <a:pt x="0" y="1867281"/>
                  </a:moveTo>
                  <a:cubicBezTo>
                    <a:pt x="0" y="836041"/>
                    <a:pt x="843534" y="0"/>
                    <a:pt x="1884045" y="0"/>
                  </a:cubicBezTo>
                  <a:cubicBezTo>
                    <a:pt x="2924556" y="0"/>
                    <a:pt x="3768090" y="836041"/>
                    <a:pt x="3768090" y="1867281"/>
                  </a:cubicBezTo>
                  <a:cubicBezTo>
                    <a:pt x="3768090" y="2898521"/>
                    <a:pt x="2924556" y="3734435"/>
                    <a:pt x="1884045" y="3734435"/>
                  </a:cubicBezTo>
                  <a:cubicBezTo>
                    <a:pt x="843534" y="3734435"/>
                    <a:pt x="0" y="2898394"/>
                    <a:pt x="0" y="1867281"/>
                  </a:cubicBezTo>
                  <a:close/>
                </a:path>
              </a:pathLst>
            </a:custGeom>
            <a:blipFill>
              <a:blip r:embed="rId4"/>
              <a:stretch>
                <a:fillRect l="-448" t="-902" r="-448" b="-903"/>
              </a:stretch>
            </a:blipFill>
          </p:spPr>
        </p:sp>
        <p:sp>
          <p:nvSpPr>
            <p:cNvPr name="Freeform 19" id="19"/>
            <p:cNvSpPr/>
            <p:nvPr/>
          </p:nvSpPr>
          <p:spPr>
            <a:xfrm flipH="false" flipV="false" rot="0">
              <a:off x="0" y="0"/>
              <a:ext cx="3801872" cy="3768217"/>
            </a:xfrm>
            <a:custGeom>
              <a:avLst/>
              <a:gdLst/>
              <a:ahLst/>
              <a:cxnLst/>
              <a:rect r="r" b="b" t="t" l="l"/>
              <a:pathLst>
                <a:path h="3768217" w="3801872">
                  <a:moveTo>
                    <a:pt x="0" y="1884172"/>
                  </a:moveTo>
                  <a:cubicBezTo>
                    <a:pt x="0" y="843407"/>
                    <a:pt x="851281" y="0"/>
                    <a:pt x="1900936" y="0"/>
                  </a:cubicBezTo>
                  <a:lnTo>
                    <a:pt x="1900936" y="16891"/>
                  </a:lnTo>
                  <a:lnTo>
                    <a:pt x="1900936" y="0"/>
                  </a:lnTo>
                  <a:cubicBezTo>
                    <a:pt x="2950591" y="0"/>
                    <a:pt x="3801872" y="843407"/>
                    <a:pt x="3801872" y="1884172"/>
                  </a:cubicBezTo>
                  <a:cubicBezTo>
                    <a:pt x="3801872" y="2924937"/>
                    <a:pt x="2950591" y="3768217"/>
                    <a:pt x="1900936" y="3768217"/>
                  </a:cubicBezTo>
                  <a:lnTo>
                    <a:pt x="1900936" y="3751326"/>
                  </a:lnTo>
                  <a:lnTo>
                    <a:pt x="1900936" y="3768217"/>
                  </a:lnTo>
                  <a:cubicBezTo>
                    <a:pt x="851281" y="3768217"/>
                    <a:pt x="0" y="2924810"/>
                    <a:pt x="0" y="1884172"/>
                  </a:cubicBezTo>
                  <a:lnTo>
                    <a:pt x="16891" y="1884172"/>
                  </a:lnTo>
                  <a:lnTo>
                    <a:pt x="31115" y="1893316"/>
                  </a:lnTo>
                  <a:cubicBezTo>
                    <a:pt x="27051" y="1899666"/>
                    <a:pt x="19304" y="1902587"/>
                    <a:pt x="12065" y="1900428"/>
                  </a:cubicBezTo>
                  <a:cubicBezTo>
                    <a:pt x="4826" y="1898269"/>
                    <a:pt x="0" y="1891665"/>
                    <a:pt x="0" y="1884172"/>
                  </a:cubicBezTo>
                  <a:moveTo>
                    <a:pt x="33909" y="1884172"/>
                  </a:moveTo>
                  <a:lnTo>
                    <a:pt x="16891" y="1884172"/>
                  </a:lnTo>
                  <a:lnTo>
                    <a:pt x="2667" y="1875028"/>
                  </a:lnTo>
                  <a:cubicBezTo>
                    <a:pt x="6731" y="1868678"/>
                    <a:pt x="14478" y="1865757"/>
                    <a:pt x="21717" y="1867916"/>
                  </a:cubicBezTo>
                  <a:cubicBezTo>
                    <a:pt x="28956" y="1870075"/>
                    <a:pt x="33909" y="1876679"/>
                    <a:pt x="33909" y="1884172"/>
                  </a:cubicBezTo>
                  <a:cubicBezTo>
                    <a:pt x="33909" y="2905887"/>
                    <a:pt x="869696" y="3734435"/>
                    <a:pt x="1900936" y="3734435"/>
                  </a:cubicBezTo>
                  <a:cubicBezTo>
                    <a:pt x="2932176" y="3734435"/>
                    <a:pt x="3767963" y="2905887"/>
                    <a:pt x="3767963" y="1884172"/>
                  </a:cubicBezTo>
                  <a:lnTo>
                    <a:pt x="3784854" y="1884172"/>
                  </a:lnTo>
                  <a:lnTo>
                    <a:pt x="3767963" y="1884172"/>
                  </a:lnTo>
                  <a:cubicBezTo>
                    <a:pt x="3767963" y="862457"/>
                    <a:pt x="2932176" y="33909"/>
                    <a:pt x="1900936" y="33909"/>
                  </a:cubicBezTo>
                  <a:lnTo>
                    <a:pt x="1900936" y="16891"/>
                  </a:lnTo>
                  <a:lnTo>
                    <a:pt x="1900936" y="33909"/>
                  </a:lnTo>
                  <a:cubicBezTo>
                    <a:pt x="869696" y="33909"/>
                    <a:pt x="33909" y="862457"/>
                    <a:pt x="33909" y="1884172"/>
                  </a:cubicBezTo>
                  <a:close/>
                </a:path>
              </a:pathLst>
            </a:custGeom>
            <a:solidFill>
              <a:srgbClr val="1C334E"/>
            </a:solidFill>
          </p:spPr>
        </p:sp>
      </p:grpSp>
      <p:grpSp>
        <p:nvGrpSpPr>
          <p:cNvPr name="Group 20" id="20"/>
          <p:cNvGrpSpPr/>
          <p:nvPr/>
        </p:nvGrpSpPr>
        <p:grpSpPr>
          <a:xfrm rot="0">
            <a:off x="14932271" y="5874173"/>
            <a:ext cx="2851400" cy="2826173"/>
            <a:chOff x="0" y="0"/>
            <a:chExt cx="3801867" cy="3768231"/>
          </a:xfrm>
        </p:grpSpPr>
        <p:sp>
          <p:nvSpPr>
            <p:cNvPr name="Freeform 21" id="21"/>
            <p:cNvSpPr/>
            <p:nvPr/>
          </p:nvSpPr>
          <p:spPr>
            <a:xfrm flipH="false" flipV="false" rot="0">
              <a:off x="16891" y="16891"/>
              <a:ext cx="3768090" cy="3734435"/>
            </a:xfrm>
            <a:custGeom>
              <a:avLst/>
              <a:gdLst/>
              <a:ahLst/>
              <a:cxnLst/>
              <a:rect r="r" b="b" t="t" l="l"/>
              <a:pathLst>
                <a:path h="3734435" w="3768090">
                  <a:moveTo>
                    <a:pt x="0" y="1867281"/>
                  </a:moveTo>
                  <a:cubicBezTo>
                    <a:pt x="0" y="836041"/>
                    <a:pt x="843534" y="0"/>
                    <a:pt x="1884045" y="0"/>
                  </a:cubicBezTo>
                  <a:cubicBezTo>
                    <a:pt x="2924556" y="0"/>
                    <a:pt x="3768090" y="836041"/>
                    <a:pt x="3768090" y="1867281"/>
                  </a:cubicBezTo>
                  <a:cubicBezTo>
                    <a:pt x="3768090" y="2898521"/>
                    <a:pt x="2924556" y="3734435"/>
                    <a:pt x="1884045" y="3734435"/>
                  </a:cubicBezTo>
                  <a:cubicBezTo>
                    <a:pt x="843534" y="3734435"/>
                    <a:pt x="0" y="2898394"/>
                    <a:pt x="0" y="1867281"/>
                  </a:cubicBezTo>
                  <a:close/>
                </a:path>
              </a:pathLst>
            </a:custGeom>
            <a:blipFill>
              <a:blip r:embed="rId5"/>
              <a:stretch>
                <a:fillRect l="-448" t="-902" r="-448" b="-903"/>
              </a:stretch>
            </a:blipFill>
          </p:spPr>
        </p:sp>
        <p:sp>
          <p:nvSpPr>
            <p:cNvPr name="Freeform 22" id="22"/>
            <p:cNvSpPr/>
            <p:nvPr/>
          </p:nvSpPr>
          <p:spPr>
            <a:xfrm flipH="false" flipV="false" rot="0">
              <a:off x="0" y="0"/>
              <a:ext cx="3801872" cy="3768217"/>
            </a:xfrm>
            <a:custGeom>
              <a:avLst/>
              <a:gdLst/>
              <a:ahLst/>
              <a:cxnLst/>
              <a:rect r="r" b="b" t="t" l="l"/>
              <a:pathLst>
                <a:path h="3768217" w="3801872">
                  <a:moveTo>
                    <a:pt x="0" y="1884172"/>
                  </a:moveTo>
                  <a:cubicBezTo>
                    <a:pt x="0" y="843407"/>
                    <a:pt x="851281" y="0"/>
                    <a:pt x="1900936" y="0"/>
                  </a:cubicBezTo>
                  <a:lnTo>
                    <a:pt x="1900936" y="16891"/>
                  </a:lnTo>
                  <a:lnTo>
                    <a:pt x="1900936" y="0"/>
                  </a:lnTo>
                  <a:cubicBezTo>
                    <a:pt x="2950591" y="0"/>
                    <a:pt x="3801872" y="843407"/>
                    <a:pt x="3801872" y="1884172"/>
                  </a:cubicBezTo>
                  <a:cubicBezTo>
                    <a:pt x="3801872" y="2924937"/>
                    <a:pt x="2950591" y="3768217"/>
                    <a:pt x="1900936" y="3768217"/>
                  </a:cubicBezTo>
                  <a:lnTo>
                    <a:pt x="1900936" y="3751326"/>
                  </a:lnTo>
                  <a:lnTo>
                    <a:pt x="1900936" y="3768217"/>
                  </a:lnTo>
                  <a:cubicBezTo>
                    <a:pt x="851281" y="3768217"/>
                    <a:pt x="0" y="2924810"/>
                    <a:pt x="0" y="1884172"/>
                  </a:cubicBezTo>
                  <a:lnTo>
                    <a:pt x="16891" y="1884172"/>
                  </a:lnTo>
                  <a:lnTo>
                    <a:pt x="31115" y="1893316"/>
                  </a:lnTo>
                  <a:cubicBezTo>
                    <a:pt x="27051" y="1899666"/>
                    <a:pt x="19304" y="1902587"/>
                    <a:pt x="12065" y="1900428"/>
                  </a:cubicBezTo>
                  <a:cubicBezTo>
                    <a:pt x="4826" y="1898269"/>
                    <a:pt x="0" y="1891665"/>
                    <a:pt x="0" y="1884172"/>
                  </a:cubicBezTo>
                  <a:moveTo>
                    <a:pt x="33909" y="1884172"/>
                  </a:moveTo>
                  <a:lnTo>
                    <a:pt x="16891" y="1884172"/>
                  </a:lnTo>
                  <a:lnTo>
                    <a:pt x="2667" y="1875028"/>
                  </a:lnTo>
                  <a:cubicBezTo>
                    <a:pt x="6731" y="1868678"/>
                    <a:pt x="14478" y="1865757"/>
                    <a:pt x="21717" y="1867916"/>
                  </a:cubicBezTo>
                  <a:cubicBezTo>
                    <a:pt x="28956" y="1870075"/>
                    <a:pt x="33909" y="1876679"/>
                    <a:pt x="33909" y="1884172"/>
                  </a:cubicBezTo>
                  <a:cubicBezTo>
                    <a:pt x="33909" y="2905887"/>
                    <a:pt x="869696" y="3734435"/>
                    <a:pt x="1900936" y="3734435"/>
                  </a:cubicBezTo>
                  <a:cubicBezTo>
                    <a:pt x="2932176" y="3734435"/>
                    <a:pt x="3767963" y="2905887"/>
                    <a:pt x="3767963" y="1884172"/>
                  </a:cubicBezTo>
                  <a:lnTo>
                    <a:pt x="3784854" y="1884172"/>
                  </a:lnTo>
                  <a:lnTo>
                    <a:pt x="3767963" y="1884172"/>
                  </a:lnTo>
                  <a:cubicBezTo>
                    <a:pt x="3767963" y="862457"/>
                    <a:pt x="2932176" y="33909"/>
                    <a:pt x="1900936" y="33909"/>
                  </a:cubicBezTo>
                  <a:lnTo>
                    <a:pt x="1900936" y="16891"/>
                  </a:lnTo>
                  <a:lnTo>
                    <a:pt x="1900936" y="33909"/>
                  </a:lnTo>
                  <a:cubicBezTo>
                    <a:pt x="869696" y="33909"/>
                    <a:pt x="33909" y="862457"/>
                    <a:pt x="33909" y="1884172"/>
                  </a:cubicBezTo>
                  <a:close/>
                </a:path>
              </a:pathLst>
            </a:custGeom>
            <a:solidFill>
              <a:srgbClr val="1C334E"/>
            </a:solidFill>
          </p:spPr>
        </p:sp>
      </p:grpSp>
      <p:grpSp>
        <p:nvGrpSpPr>
          <p:cNvPr name="Group 23" id="23"/>
          <p:cNvGrpSpPr/>
          <p:nvPr/>
        </p:nvGrpSpPr>
        <p:grpSpPr>
          <a:xfrm rot="0">
            <a:off x="11470541" y="5823559"/>
            <a:ext cx="2851400" cy="2826173"/>
            <a:chOff x="0" y="0"/>
            <a:chExt cx="3801867" cy="3768231"/>
          </a:xfrm>
        </p:grpSpPr>
        <p:sp>
          <p:nvSpPr>
            <p:cNvPr name="Freeform 24" id="24"/>
            <p:cNvSpPr/>
            <p:nvPr/>
          </p:nvSpPr>
          <p:spPr>
            <a:xfrm flipH="false" flipV="false" rot="0">
              <a:off x="16891" y="16891"/>
              <a:ext cx="3768090" cy="3734435"/>
            </a:xfrm>
            <a:custGeom>
              <a:avLst/>
              <a:gdLst/>
              <a:ahLst/>
              <a:cxnLst/>
              <a:rect r="r" b="b" t="t" l="l"/>
              <a:pathLst>
                <a:path h="3734435" w="3768090">
                  <a:moveTo>
                    <a:pt x="0" y="1867281"/>
                  </a:moveTo>
                  <a:cubicBezTo>
                    <a:pt x="0" y="836041"/>
                    <a:pt x="843534" y="0"/>
                    <a:pt x="1884045" y="0"/>
                  </a:cubicBezTo>
                  <a:cubicBezTo>
                    <a:pt x="2924556" y="0"/>
                    <a:pt x="3768090" y="836041"/>
                    <a:pt x="3768090" y="1867281"/>
                  </a:cubicBezTo>
                  <a:cubicBezTo>
                    <a:pt x="3768090" y="2898521"/>
                    <a:pt x="2924556" y="3734435"/>
                    <a:pt x="1884045" y="3734435"/>
                  </a:cubicBezTo>
                  <a:cubicBezTo>
                    <a:pt x="843534" y="3734435"/>
                    <a:pt x="0" y="2898394"/>
                    <a:pt x="0" y="1867281"/>
                  </a:cubicBezTo>
                  <a:close/>
                </a:path>
              </a:pathLst>
            </a:custGeom>
            <a:blipFill>
              <a:blip r:embed="rId6"/>
              <a:stretch>
                <a:fillRect l="-448" t="-902" r="-448" b="-903"/>
              </a:stretch>
            </a:blipFill>
          </p:spPr>
        </p:sp>
        <p:sp>
          <p:nvSpPr>
            <p:cNvPr name="Freeform 25" id="25"/>
            <p:cNvSpPr/>
            <p:nvPr/>
          </p:nvSpPr>
          <p:spPr>
            <a:xfrm flipH="false" flipV="false" rot="0">
              <a:off x="0" y="0"/>
              <a:ext cx="3801872" cy="3768217"/>
            </a:xfrm>
            <a:custGeom>
              <a:avLst/>
              <a:gdLst/>
              <a:ahLst/>
              <a:cxnLst/>
              <a:rect r="r" b="b" t="t" l="l"/>
              <a:pathLst>
                <a:path h="3768217" w="3801872">
                  <a:moveTo>
                    <a:pt x="0" y="1884172"/>
                  </a:moveTo>
                  <a:cubicBezTo>
                    <a:pt x="0" y="843407"/>
                    <a:pt x="851281" y="0"/>
                    <a:pt x="1900936" y="0"/>
                  </a:cubicBezTo>
                  <a:lnTo>
                    <a:pt x="1900936" y="16891"/>
                  </a:lnTo>
                  <a:lnTo>
                    <a:pt x="1900936" y="0"/>
                  </a:lnTo>
                  <a:cubicBezTo>
                    <a:pt x="2950591" y="0"/>
                    <a:pt x="3801872" y="843407"/>
                    <a:pt x="3801872" y="1884172"/>
                  </a:cubicBezTo>
                  <a:cubicBezTo>
                    <a:pt x="3801872" y="2924937"/>
                    <a:pt x="2950591" y="3768217"/>
                    <a:pt x="1900936" y="3768217"/>
                  </a:cubicBezTo>
                  <a:lnTo>
                    <a:pt x="1900936" y="3751326"/>
                  </a:lnTo>
                  <a:lnTo>
                    <a:pt x="1900936" y="3768217"/>
                  </a:lnTo>
                  <a:cubicBezTo>
                    <a:pt x="851281" y="3768217"/>
                    <a:pt x="0" y="2924810"/>
                    <a:pt x="0" y="1884172"/>
                  </a:cubicBezTo>
                  <a:lnTo>
                    <a:pt x="16891" y="1884172"/>
                  </a:lnTo>
                  <a:lnTo>
                    <a:pt x="31115" y="1893316"/>
                  </a:lnTo>
                  <a:cubicBezTo>
                    <a:pt x="27051" y="1899666"/>
                    <a:pt x="19304" y="1902587"/>
                    <a:pt x="12065" y="1900428"/>
                  </a:cubicBezTo>
                  <a:cubicBezTo>
                    <a:pt x="4826" y="1898269"/>
                    <a:pt x="0" y="1891665"/>
                    <a:pt x="0" y="1884172"/>
                  </a:cubicBezTo>
                  <a:moveTo>
                    <a:pt x="33909" y="1884172"/>
                  </a:moveTo>
                  <a:lnTo>
                    <a:pt x="16891" y="1884172"/>
                  </a:lnTo>
                  <a:lnTo>
                    <a:pt x="2667" y="1875028"/>
                  </a:lnTo>
                  <a:cubicBezTo>
                    <a:pt x="6731" y="1868678"/>
                    <a:pt x="14478" y="1865757"/>
                    <a:pt x="21717" y="1867916"/>
                  </a:cubicBezTo>
                  <a:cubicBezTo>
                    <a:pt x="28956" y="1870075"/>
                    <a:pt x="33909" y="1876679"/>
                    <a:pt x="33909" y="1884172"/>
                  </a:cubicBezTo>
                  <a:cubicBezTo>
                    <a:pt x="33909" y="2905887"/>
                    <a:pt x="869696" y="3734435"/>
                    <a:pt x="1900936" y="3734435"/>
                  </a:cubicBezTo>
                  <a:cubicBezTo>
                    <a:pt x="2932176" y="3734435"/>
                    <a:pt x="3767963" y="2905887"/>
                    <a:pt x="3767963" y="1884172"/>
                  </a:cubicBezTo>
                  <a:lnTo>
                    <a:pt x="3784854" y="1884172"/>
                  </a:lnTo>
                  <a:lnTo>
                    <a:pt x="3767963" y="1884172"/>
                  </a:lnTo>
                  <a:cubicBezTo>
                    <a:pt x="3767963" y="862457"/>
                    <a:pt x="2932176" y="33909"/>
                    <a:pt x="1900936" y="33909"/>
                  </a:cubicBezTo>
                  <a:lnTo>
                    <a:pt x="1900936" y="16891"/>
                  </a:lnTo>
                  <a:lnTo>
                    <a:pt x="1900936" y="33909"/>
                  </a:lnTo>
                  <a:cubicBezTo>
                    <a:pt x="869696" y="33909"/>
                    <a:pt x="33909" y="862457"/>
                    <a:pt x="33909" y="1884172"/>
                  </a:cubicBezTo>
                  <a:close/>
                </a:path>
              </a:pathLst>
            </a:custGeom>
            <a:solidFill>
              <a:srgbClr val="1C334E"/>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7049" y="799582"/>
            <a:ext cx="6143976" cy="1012746"/>
          </a:xfrm>
          <a:prstGeom prst="rect">
            <a:avLst/>
          </a:prstGeom>
        </p:spPr>
        <p:txBody>
          <a:bodyPr anchor="t" rtlCol="false" tIns="0" lIns="0" bIns="0" rIns="0">
            <a:spAutoFit/>
          </a:bodyPr>
          <a:lstStyle/>
          <a:p>
            <a:pPr algn="l">
              <a:lnSpc>
                <a:spcPts val="7680"/>
              </a:lnSpc>
            </a:pPr>
            <a:r>
              <a:rPr lang="en-US" sz="6400" spc="-19">
                <a:solidFill>
                  <a:srgbClr val="235D57"/>
                </a:solidFill>
                <a:latin typeface="Roboto"/>
                <a:ea typeface="Roboto"/>
                <a:cs typeface="Roboto"/>
                <a:sym typeface="Roboto"/>
              </a:rPr>
              <a:t>Stakeholders</a:t>
            </a:r>
          </a:p>
        </p:txBody>
      </p:sp>
      <p:sp>
        <p:nvSpPr>
          <p:cNvPr name="TextBox 3" id="3"/>
          <p:cNvSpPr txBox="true"/>
          <p:nvPr/>
        </p:nvSpPr>
        <p:spPr>
          <a:xfrm rot="0">
            <a:off x="12531230" y="2245811"/>
            <a:ext cx="4890769" cy="3657774"/>
          </a:xfrm>
          <a:prstGeom prst="rect">
            <a:avLst/>
          </a:prstGeom>
        </p:spPr>
        <p:txBody>
          <a:bodyPr anchor="t" rtlCol="false" tIns="0" lIns="0" bIns="0" rIns="0">
            <a:spAutoFit/>
          </a:bodyPr>
          <a:lstStyle/>
          <a:p>
            <a:pPr algn="l">
              <a:lnSpc>
                <a:spcPts val="3839"/>
              </a:lnSpc>
            </a:pPr>
            <a:r>
              <a:rPr lang="en-US" b="true" sz="3199" spc="-19">
                <a:solidFill>
                  <a:srgbClr val="000000"/>
                </a:solidFill>
                <a:latin typeface="Arimo Bold"/>
                <a:ea typeface="Arimo Bold"/>
                <a:cs typeface="Arimo Bold"/>
                <a:sym typeface="Arimo Bold"/>
              </a:rPr>
              <a:t>Design Studies</a:t>
            </a:r>
          </a:p>
          <a:p>
            <a:pPr algn="l">
              <a:lnSpc>
                <a:spcPts val="3119"/>
              </a:lnSpc>
            </a:pPr>
            <a:r>
              <a:rPr lang="en-US" sz="2599" spc="-19">
                <a:solidFill>
                  <a:srgbClr val="000000"/>
                </a:solidFill>
                <a:latin typeface="Roboto"/>
                <a:ea typeface="Roboto"/>
                <a:cs typeface="Roboto"/>
                <a:sym typeface="Roboto"/>
              </a:rPr>
              <a:t>Tracy Norris, Chair</a:t>
            </a:r>
          </a:p>
          <a:p>
            <a:pPr algn="l">
              <a:lnSpc>
                <a:spcPts val="3119"/>
              </a:lnSpc>
            </a:pPr>
            <a:r>
              <a:rPr lang="en-US" sz="2599" spc="-19">
                <a:solidFill>
                  <a:srgbClr val="000000"/>
                </a:solidFill>
                <a:latin typeface="Roboto"/>
                <a:ea typeface="Roboto"/>
                <a:cs typeface="Roboto"/>
                <a:sym typeface="Roboto"/>
              </a:rPr>
              <a:t>Su Cheng Lee, Professor</a:t>
            </a:r>
          </a:p>
          <a:p>
            <a:pPr algn="l">
              <a:lnSpc>
                <a:spcPts val="3839"/>
              </a:lnSpc>
            </a:pPr>
          </a:p>
          <a:p>
            <a:pPr algn="l">
              <a:lnSpc>
                <a:spcPts val="3839"/>
              </a:lnSpc>
            </a:pPr>
            <a:r>
              <a:rPr lang="en-US" b="true" sz="3199" spc="-24">
                <a:solidFill>
                  <a:srgbClr val="000000"/>
                </a:solidFill>
                <a:latin typeface="Arimo Bold"/>
                <a:ea typeface="Arimo Bold"/>
                <a:cs typeface="Arimo Bold"/>
                <a:sym typeface="Arimo Bold"/>
              </a:rPr>
              <a:t>Arts, Media and Design</a:t>
            </a:r>
          </a:p>
          <a:p>
            <a:pPr algn="l">
              <a:lnSpc>
                <a:spcPts val="3119"/>
              </a:lnSpc>
            </a:pPr>
            <a:r>
              <a:rPr lang="en-US" sz="2599" spc="-19">
                <a:solidFill>
                  <a:srgbClr val="000000"/>
                </a:solidFill>
                <a:latin typeface="Roboto"/>
                <a:ea typeface="Roboto"/>
                <a:cs typeface="Roboto"/>
                <a:sym typeface="Roboto"/>
              </a:rPr>
              <a:t>Heather Ryall, Dean</a:t>
            </a:r>
          </a:p>
          <a:p>
            <a:pPr algn="l">
              <a:lnSpc>
                <a:spcPts val="3839"/>
              </a:lnSpc>
            </a:pPr>
          </a:p>
          <a:p>
            <a:pPr algn="l">
              <a:lnSpc>
                <a:spcPts val="3839"/>
              </a:lnSpc>
            </a:pPr>
            <a:r>
              <a:rPr lang="en-US" b="true" sz="3199" spc="-24">
                <a:solidFill>
                  <a:srgbClr val="000000"/>
                </a:solidFill>
                <a:latin typeface="Arimo Bold"/>
                <a:ea typeface="Arimo Bold"/>
                <a:cs typeface="Arimo Bold"/>
                <a:sym typeface="Arimo Bold"/>
              </a:rPr>
              <a:t>Culture Shapers Collective</a:t>
            </a:r>
          </a:p>
        </p:txBody>
      </p:sp>
      <p:sp>
        <p:nvSpPr>
          <p:cNvPr name="TextBox 4" id="4"/>
          <p:cNvSpPr txBox="true"/>
          <p:nvPr/>
        </p:nvSpPr>
        <p:spPr>
          <a:xfrm rot="0">
            <a:off x="12531228" y="6522387"/>
            <a:ext cx="1750060" cy="515888"/>
          </a:xfrm>
          <a:prstGeom prst="rect">
            <a:avLst/>
          </a:prstGeom>
        </p:spPr>
        <p:txBody>
          <a:bodyPr anchor="t" rtlCol="false" tIns="0" lIns="0" bIns="0" rIns="0">
            <a:spAutoFit/>
          </a:bodyPr>
          <a:lstStyle/>
          <a:p>
            <a:pPr algn="l">
              <a:lnSpc>
                <a:spcPts val="3839"/>
              </a:lnSpc>
            </a:pPr>
            <a:r>
              <a:rPr lang="en-US" b="true" sz="3199" spc="-19">
                <a:solidFill>
                  <a:srgbClr val="000000"/>
                </a:solidFill>
                <a:latin typeface="Arimo Bold"/>
                <a:ea typeface="Arimo Bold"/>
                <a:cs typeface="Arimo Bold"/>
                <a:sym typeface="Arimo Bold"/>
              </a:rPr>
              <a:t>Orgfitech</a:t>
            </a:r>
          </a:p>
        </p:txBody>
      </p:sp>
      <p:sp>
        <p:nvSpPr>
          <p:cNvPr name="TextBox 5" id="5"/>
          <p:cNvSpPr txBox="true"/>
          <p:nvPr/>
        </p:nvSpPr>
        <p:spPr>
          <a:xfrm rot="0">
            <a:off x="704691" y="6817642"/>
            <a:ext cx="3346450" cy="1211684"/>
          </a:xfrm>
          <a:prstGeom prst="rect">
            <a:avLst/>
          </a:prstGeom>
        </p:spPr>
        <p:txBody>
          <a:bodyPr anchor="t" rtlCol="false" tIns="0" lIns="0" bIns="0" rIns="0">
            <a:spAutoFit/>
          </a:bodyPr>
          <a:lstStyle/>
          <a:p>
            <a:pPr algn="ctr">
              <a:lnSpc>
                <a:spcPts val="3119"/>
              </a:lnSpc>
            </a:pPr>
            <a:r>
              <a:rPr lang="en-US" b="true" sz="2599" spc="-19">
                <a:solidFill>
                  <a:srgbClr val="56706B"/>
                </a:solidFill>
                <a:latin typeface="Arimo Bold"/>
                <a:ea typeface="Arimo Bold"/>
                <a:cs typeface="Arimo Bold"/>
                <a:sym typeface="Arimo Bold"/>
              </a:rPr>
              <a:t>Smith</a:t>
            </a:r>
          </a:p>
          <a:p>
            <a:pPr algn="ctr">
              <a:lnSpc>
                <a:spcPts val="3119"/>
              </a:lnSpc>
            </a:pPr>
            <a:r>
              <a:rPr lang="en-US" sz="2599" spc="-19">
                <a:solidFill>
                  <a:srgbClr val="56706B"/>
                </a:solidFill>
                <a:latin typeface="Roboto"/>
                <a:ea typeface="Roboto"/>
                <a:cs typeface="Roboto"/>
                <a:sym typeface="Roboto"/>
              </a:rPr>
              <a:t>Chief Executive Officer of Designed cor.</a:t>
            </a:r>
          </a:p>
        </p:txBody>
      </p:sp>
      <p:sp>
        <p:nvSpPr>
          <p:cNvPr name="TextBox 6" id="6"/>
          <p:cNvSpPr txBox="true"/>
          <p:nvPr/>
        </p:nvSpPr>
        <p:spPr>
          <a:xfrm rot="0">
            <a:off x="6935276" y="6817642"/>
            <a:ext cx="3206750" cy="1211684"/>
          </a:xfrm>
          <a:prstGeom prst="rect">
            <a:avLst/>
          </a:prstGeom>
        </p:spPr>
        <p:txBody>
          <a:bodyPr anchor="t" rtlCol="false" tIns="0" lIns="0" bIns="0" rIns="0">
            <a:spAutoFit/>
          </a:bodyPr>
          <a:lstStyle/>
          <a:p>
            <a:pPr algn="ctr">
              <a:lnSpc>
                <a:spcPts val="3119"/>
              </a:lnSpc>
            </a:pPr>
            <a:r>
              <a:rPr lang="en-US" sz="2599" b="true">
                <a:solidFill>
                  <a:srgbClr val="56706B"/>
                </a:solidFill>
                <a:latin typeface="Arimo Bold"/>
                <a:ea typeface="Arimo Bold"/>
                <a:cs typeface="Arimo Bold"/>
                <a:sym typeface="Arimo Bold"/>
              </a:rPr>
              <a:t> Burns </a:t>
            </a:r>
          </a:p>
          <a:p>
            <a:pPr algn="ctr">
              <a:lnSpc>
                <a:spcPts val="3119"/>
              </a:lnSpc>
            </a:pPr>
            <a:r>
              <a:rPr lang="en-US" sz="2599">
                <a:solidFill>
                  <a:srgbClr val="56706B"/>
                </a:solidFill>
                <a:latin typeface="Roboto"/>
                <a:ea typeface="Roboto"/>
                <a:cs typeface="Roboto"/>
                <a:sym typeface="Roboto"/>
              </a:rPr>
              <a:t>President and COO of pulik Inc.</a:t>
            </a:r>
          </a:p>
        </p:txBody>
      </p:sp>
      <p:grpSp>
        <p:nvGrpSpPr>
          <p:cNvPr name="Group 7" id="7"/>
          <p:cNvGrpSpPr/>
          <p:nvPr/>
        </p:nvGrpSpPr>
        <p:grpSpPr>
          <a:xfrm rot="0">
            <a:off x="416700" y="2364746"/>
            <a:ext cx="4484990" cy="4483789"/>
            <a:chOff x="0" y="0"/>
            <a:chExt cx="5979987" cy="5978385"/>
          </a:xfrm>
        </p:grpSpPr>
        <p:sp>
          <p:nvSpPr>
            <p:cNvPr name="Freeform 8" id="8"/>
            <p:cNvSpPr/>
            <p:nvPr/>
          </p:nvSpPr>
          <p:spPr>
            <a:xfrm flipH="false" flipV="false" rot="0">
              <a:off x="0" y="0"/>
              <a:ext cx="5980049" cy="5978398"/>
            </a:xfrm>
            <a:custGeom>
              <a:avLst/>
              <a:gdLst/>
              <a:ahLst/>
              <a:cxnLst/>
              <a:rect r="r" b="b" t="t" l="l"/>
              <a:pathLst>
                <a:path h="5978398" w="5980049">
                  <a:moveTo>
                    <a:pt x="0" y="0"/>
                  </a:moveTo>
                  <a:lnTo>
                    <a:pt x="5980049" y="0"/>
                  </a:lnTo>
                  <a:lnTo>
                    <a:pt x="5980049" y="5978398"/>
                  </a:lnTo>
                  <a:lnTo>
                    <a:pt x="0" y="5978398"/>
                  </a:lnTo>
                  <a:lnTo>
                    <a:pt x="0" y="0"/>
                  </a:lnTo>
                  <a:close/>
                </a:path>
              </a:pathLst>
            </a:custGeom>
            <a:blipFill>
              <a:blip r:embed="rId2"/>
              <a:stretch>
                <a:fillRect l="0" t="-913" r="1" b="-913"/>
              </a:stretch>
            </a:blipFill>
          </p:spPr>
        </p:sp>
      </p:grpSp>
      <p:grpSp>
        <p:nvGrpSpPr>
          <p:cNvPr name="Group 9" id="9"/>
          <p:cNvGrpSpPr/>
          <p:nvPr/>
        </p:nvGrpSpPr>
        <p:grpSpPr>
          <a:xfrm rot="0">
            <a:off x="6368059" y="2257674"/>
            <a:ext cx="4484989" cy="4483789"/>
            <a:chOff x="0" y="0"/>
            <a:chExt cx="5979985" cy="5978385"/>
          </a:xfrm>
        </p:grpSpPr>
        <p:sp>
          <p:nvSpPr>
            <p:cNvPr name="Freeform 10" id="10"/>
            <p:cNvSpPr/>
            <p:nvPr/>
          </p:nvSpPr>
          <p:spPr>
            <a:xfrm flipH="false" flipV="false" rot="0">
              <a:off x="0" y="0"/>
              <a:ext cx="5979922" cy="5978398"/>
            </a:xfrm>
            <a:custGeom>
              <a:avLst/>
              <a:gdLst/>
              <a:ahLst/>
              <a:cxnLst/>
              <a:rect r="r" b="b" t="t" l="l"/>
              <a:pathLst>
                <a:path h="5978398" w="5979922">
                  <a:moveTo>
                    <a:pt x="0" y="0"/>
                  </a:moveTo>
                  <a:lnTo>
                    <a:pt x="5979922" y="0"/>
                  </a:lnTo>
                  <a:lnTo>
                    <a:pt x="5979922" y="5978398"/>
                  </a:lnTo>
                  <a:lnTo>
                    <a:pt x="0" y="5978398"/>
                  </a:lnTo>
                  <a:lnTo>
                    <a:pt x="0" y="0"/>
                  </a:lnTo>
                  <a:close/>
                </a:path>
              </a:pathLst>
            </a:custGeom>
            <a:blipFill>
              <a:blip r:embed="rId3"/>
              <a:stretch>
                <a:fillRect l="0" t="-13" r="-1" b="-13"/>
              </a:stretch>
            </a:blipFill>
          </p:spPr>
        </p:sp>
      </p:grpSp>
      <p:sp>
        <p:nvSpPr>
          <p:cNvPr name="Freeform 11" id="11"/>
          <p:cNvSpPr/>
          <p:nvPr/>
        </p:nvSpPr>
        <p:spPr>
          <a:xfrm flipH="false" flipV="false" rot="-10800000">
            <a:off x="10853048" y="7685652"/>
            <a:ext cx="11092305" cy="11092305"/>
          </a:xfrm>
          <a:custGeom>
            <a:avLst/>
            <a:gdLst/>
            <a:ahLst/>
            <a:cxnLst/>
            <a:rect r="r" b="b" t="t" l="l"/>
            <a:pathLst>
              <a:path h="11092305" w="11092305">
                <a:moveTo>
                  <a:pt x="0" y="0"/>
                </a:moveTo>
                <a:lnTo>
                  <a:pt x="11092305" y="0"/>
                </a:lnTo>
                <a:lnTo>
                  <a:pt x="11092305" y="11092305"/>
                </a:lnTo>
                <a:lnTo>
                  <a:pt x="0" y="11092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
            <a:ext cx="18288000" cy="3257550"/>
            <a:chOff x="0" y="0"/>
            <a:chExt cx="24384000" cy="4343400"/>
          </a:xfrm>
        </p:grpSpPr>
        <p:sp>
          <p:nvSpPr>
            <p:cNvPr name="Freeform 3" id="3"/>
            <p:cNvSpPr/>
            <p:nvPr/>
          </p:nvSpPr>
          <p:spPr>
            <a:xfrm flipH="false" flipV="false" rot="0">
              <a:off x="0" y="0"/>
              <a:ext cx="24384000" cy="4343400"/>
            </a:xfrm>
            <a:custGeom>
              <a:avLst/>
              <a:gdLst/>
              <a:ahLst/>
              <a:cxnLst/>
              <a:rect r="r" b="b" t="t" l="l"/>
              <a:pathLst>
                <a:path h="4343400" w="24384000">
                  <a:moveTo>
                    <a:pt x="0" y="0"/>
                  </a:moveTo>
                  <a:lnTo>
                    <a:pt x="24384000" y="0"/>
                  </a:lnTo>
                  <a:lnTo>
                    <a:pt x="24384000" y="4343400"/>
                  </a:lnTo>
                  <a:lnTo>
                    <a:pt x="0" y="4343400"/>
                  </a:lnTo>
                  <a:close/>
                </a:path>
              </a:pathLst>
            </a:custGeom>
            <a:solidFill>
              <a:srgbClr val="31859C"/>
            </a:solidFill>
          </p:spPr>
        </p:sp>
      </p:grpSp>
      <p:sp>
        <p:nvSpPr>
          <p:cNvPr name="TextBox 4" id="4"/>
          <p:cNvSpPr txBox="true"/>
          <p:nvPr/>
        </p:nvSpPr>
        <p:spPr>
          <a:xfrm rot="0">
            <a:off x="1028700" y="1704912"/>
            <a:ext cx="10596417" cy="871855"/>
          </a:xfrm>
          <a:prstGeom prst="rect">
            <a:avLst/>
          </a:prstGeom>
        </p:spPr>
        <p:txBody>
          <a:bodyPr anchor="t" rtlCol="false" tIns="0" lIns="0" bIns="0" rIns="0">
            <a:spAutoFit/>
          </a:bodyPr>
          <a:lstStyle/>
          <a:p>
            <a:pPr algn="l">
              <a:lnSpc>
                <a:spcPts val="7039"/>
              </a:lnSpc>
            </a:pPr>
            <a:r>
              <a:rPr lang="en-US" sz="6398" spc="-15">
                <a:solidFill>
                  <a:srgbClr val="FFFFFF"/>
                </a:solidFill>
                <a:latin typeface="Roboto"/>
                <a:ea typeface="Roboto"/>
                <a:cs typeface="Roboto"/>
                <a:sym typeface="Roboto"/>
              </a:rPr>
              <a:t>The Problem</a:t>
            </a:r>
          </a:p>
        </p:txBody>
      </p:sp>
      <p:sp>
        <p:nvSpPr>
          <p:cNvPr name="TextBox 5" id="5"/>
          <p:cNvSpPr txBox="true"/>
          <p:nvPr/>
        </p:nvSpPr>
        <p:spPr>
          <a:xfrm rot="0">
            <a:off x="3078753" y="3989700"/>
            <a:ext cx="7893766" cy="1214002"/>
          </a:xfrm>
          <a:prstGeom prst="rect">
            <a:avLst/>
          </a:prstGeom>
        </p:spPr>
        <p:txBody>
          <a:bodyPr anchor="t" rtlCol="false" tIns="0" lIns="0" bIns="0" rIns="0">
            <a:spAutoFit/>
          </a:bodyPr>
          <a:lstStyle/>
          <a:p>
            <a:pPr algn="l">
              <a:lnSpc>
                <a:spcPts val="2386"/>
              </a:lnSpc>
            </a:pPr>
            <a:r>
              <a:rPr lang="en-US" sz="1704">
                <a:solidFill>
                  <a:srgbClr val="000000"/>
                </a:solidFill>
                <a:latin typeface="Roboto"/>
                <a:ea typeface="Roboto"/>
                <a:cs typeface="Roboto"/>
                <a:sym typeface="Roboto"/>
              </a:rPr>
              <a:t>The former branding for Designed Spaces did not effectively reflect its core values. Dedicated to enhancing skills in learning and cultivating workplace culture, the organization needed a brand that authentically conveys its vision of building positive and thriving work environments.</a:t>
            </a:r>
          </a:p>
        </p:txBody>
      </p:sp>
      <p:sp>
        <p:nvSpPr>
          <p:cNvPr name="Freeform 6" id="6"/>
          <p:cNvSpPr/>
          <p:nvPr/>
        </p:nvSpPr>
        <p:spPr>
          <a:xfrm flipH="false" flipV="false" rot="-3728054">
            <a:off x="1291560" y="3878291"/>
            <a:ext cx="1524332" cy="1513020"/>
          </a:xfrm>
          <a:custGeom>
            <a:avLst/>
            <a:gdLst/>
            <a:ahLst/>
            <a:cxnLst/>
            <a:rect r="r" b="b" t="t" l="l"/>
            <a:pathLst>
              <a:path h="1513020" w="1524332">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l="-253" t="0" r="-253" b="0"/>
            </a:stretch>
          </a:blipFill>
        </p:spPr>
      </p:sp>
      <p:sp>
        <p:nvSpPr>
          <p:cNvPr name="Freeform 7" id="7"/>
          <p:cNvSpPr/>
          <p:nvPr/>
        </p:nvSpPr>
        <p:spPr>
          <a:xfrm flipH="false" flipV="false" rot="-3728054">
            <a:off x="1291560" y="5933057"/>
            <a:ext cx="1524332" cy="1513020"/>
          </a:xfrm>
          <a:custGeom>
            <a:avLst/>
            <a:gdLst/>
            <a:ahLst/>
            <a:cxnLst/>
            <a:rect r="r" b="b" t="t" l="l"/>
            <a:pathLst>
              <a:path h="1513020" w="1524332">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l="-253" t="0" r="-253" b="0"/>
            </a:stretch>
          </a:blipFill>
        </p:spPr>
      </p:sp>
      <p:sp>
        <p:nvSpPr>
          <p:cNvPr name="Freeform 8" id="8"/>
          <p:cNvSpPr/>
          <p:nvPr/>
        </p:nvSpPr>
        <p:spPr>
          <a:xfrm flipH="false" flipV="false" rot="-3728054">
            <a:off x="1291560" y="7987824"/>
            <a:ext cx="1524332" cy="1513020"/>
          </a:xfrm>
          <a:custGeom>
            <a:avLst/>
            <a:gdLst/>
            <a:ahLst/>
            <a:cxnLst/>
            <a:rect r="r" b="b" t="t" l="l"/>
            <a:pathLst>
              <a:path h="1513020" w="1524332">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l="-253" t="0" r="-253" b="0"/>
            </a:stretch>
          </a:blipFill>
        </p:spPr>
      </p:sp>
      <p:sp>
        <p:nvSpPr>
          <p:cNvPr name="TextBox 9" id="9"/>
          <p:cNvSpPr txBox="true"/>
          <p:nvPr/>
        </p:nvSpPr>
        <p:spPr>
          <a:xfrm rot="0">
            <a:off x="3078753" y="6321676"/>
            <a:ext cx="7893766" cy="659584"/>
          </a:xfrm>
          <a:prstGeom prst="rect">
            <a:avLst/>
          </a:prstGeom>
        </p:spPr>
        <p:txBody>
          <a:bodyPr anchor="t" rtlCol="false" tIns="0" lIns="0" bIns="0" rIns="0">
            <a:spAutoFit/>
          </a:bodyPr>
          <a:lstStyle/>
          <a:p>
            <a:pPr algn="l">
              <a:lnSpc>
                <a:spcPts val="2494"/>
              </a:lnSpc>
            </a:pPr>
            <a:r>
              <a:rPr lang="en-US" sz="1782">
                <a:solidFill>
                  <a:srgbClr val="000000"/>
                </a:solidFill>
                <a:latin typeface="Roboto"/>
                <a:ea typeface="Roboto"/>
                <a:cs typeface="Roboto"/>
                <a:sym typeface="Roboto"/>
              </a:rPr>
              <a:t>Currently, two key brands operate under Designed Spaces, each playing an essential role in transforming workplace culture</a:t>
            </a:r>
          </a:p>
        </p:txBody>
      </p:sp>
      <p:sp>
        <p:nvSpPr>
          <p:cNvPr name="TextBox 10" id="10"/>
          <p:cNvSpPr txBox="true"/>
          <p:nvPr/>
        </p:nvSpPr>
        <p:spPr>
          <a:xfrm rot="0">
            <a:off x="3078753" y="8376442"/>
            <a:ext cx="7893766" cy="659584"/>
          </a:xfrm>
          <a:prstGeom prst="rect">
            <a:avLst/>
          </a:prstGeom>
        </p:spPr>
        <p:txBody>
          <a:bodyPr anchor="t" rtlCol="false" tIns="0" lIns="0" bIns="0" rIns="0">
            <a:spAutoFit/>
          </a:bodyPr>
          <a:lstStyle/>
          <a:p>
            <a:pPr algn="l">
              <a:lnSpc>
                <a:spcPts val="2494"/>
              </a:lnSpc>
            </a:pPr>
            <a:r>
              <a:rPr lang="en-US" sz="1782">
                <a:solidFill>
                  <a:srgbClr val="000000"/>
                </a:solidFill>
                <a:latin typeface="Roboto"/>
                <a:ea typeface="Roboto"/>
                <a:cs typeface="Roboto"/>
                <a:sym typeface="Roboto"/>
              </a:rPr>
              <a:t>Culture Shaping Collective - The Training</a:t>
            </a:r>
          </a:p>
          <a:p>
            <a:pPr algn="l">
              <a:lnSpc>
                <a:spcPts val="2494"/>
              </a:lnSpc>
            </a:pPr>
            <a:r>
              <a:rPr lang="en-US" sz="1782">
                <a:solidFill>
                  <a:srgbClr val="000000"/>
                </a:solidFill>
                <a:latin typeface="Roboto"/>
                <a:ea typeface="Roboto"/>
                <a:cs typeface="Roboto"/>
                <a:sym typeface="Roboto"/>
              </a:rPr>
              <a:t>OrgFitech - The Tools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0386" y="1684961"/>
            <a:ext cx="8134628" cy="7573339"/>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0" t="-10215" r="0" b="-10215"/>
              </a:stretch>
            </a:blipFill>
          </p:spPr>
        </p:sp>
      </p:grpSp>
      <p:grpSp>
        <p:nvGrpSpPr>
          <p:cNvPr name="Group 4" id="4"/>
          <p:cNvGrpSpPr/>
          <p:nvPr/>
        </p:nvGrpSpPr>
        <p:grpSpPr>
          <a:xfrm rot="0">
            <a:off x="10604500" y="1247479"/>
            <a:ext cx="6578585" cy="4717731"/>
            <a:chOff x="0" y="0"/>
            <a:chExt cx="8771446" cy="6290308"/>
          </a:xfrm>
        </p:grpSpPr>
        <p:sp>
          <p:nvSpPr>
            <p:cNvPr name="TextBox 5" id="5"/>
            <p:cNvSpPr txBox="true"/>
            <p:nvPr/>
          </p:nvSpPr>
          <p:spPr>
            <a:xfrm rot="0">
              <a:off x="0" y="66675"/>
              <a:ext cx="8771446" cy="1762125"/>
            </a:xfrm>
            <a:prstGeom prst="rect">
              <a:avLst/>
            </a:prstGeom>
          </p:spPr>
          <p:txBody>
            <a:bodyPr anchor="t" rtlCol="false" tIns="0" lIns="0" bIns="0" rIns="0">
              <a:spAutoFit/>
            </a:bodyPr>
            <a:lstStyle/>
            <a:p>
              <a:pPr algn="l" marL="0" indent="0" lvl="0">
                <a:lnSpc>
                  <a:spcPts val="9900"/>
                </a:lnSpc>
              </a:pPr>
              <a:r>
                <a:rPr lang="en-US" sz="9000" spc="-20">
                  <a:solidFill>
                    <a:srgbClr val="424242"/>
                  </a:solidFill>
                  <a:latin typeface="Roboto"/>
                  <a:ea typeface="Roboto"/>
                  <a:cs typeface="Roboto"/>
                  <a:sym typeface="Roboto"/>
                </a:rPr>
                <a:t>The Solution</a:t>
              </a:r>
            </a:p>
          </p:txBody>
        </p:sp>
        <p:sp>
          <p:nvSpPr>
            <p:cNvPr name="TextBox 6" id="6"/>
            <p:cNvSpPr txBox="true"/>
            <p:nvPr/>
          </p:nvSpPr>
          <p:spPr>
            <a:xfrm rot="0">
              <a:off x="0" y="2302111"/>
              <a:ext cx="8771446" cy="1899553"/>
            </a:xfrm>
            <a:prstGeom prst="rect">
              <a:avLst/>
            </a:prstGeom>
          </p:spPr>
          <p:txBody>
            <a:bodyPr anchor="t" rtlCol="false" tIns="0" lIns="0" bIns="0" rIns="0">
              <a:spAutoFit/>
            </a:bodyPr>
            <a:lstStyle/>
            <a:p>
              <a:pPr algn="l" marL="0" indent="0" lvl="0">
                <a:lnSpc>
                  <a:spcPts val="2879"/>
                </a:lnSpc>
                <a:spcBef>
                  <a:spcPct val="0"/>
                </a:spcBef>
              </a:pPr>
              <a:r>
                <a:rPr lang="en-US" sz="1919" spc="-8">
                  <a:solidFill>
                    <a:srgbClr val="424242"/>
                  </a:solidFill>
                  <a:latin typeface="Roboto"/>
                  <a:ea typeface="Roboto"/>
                  <a:cs typeface="Roboto"/>
                  <a:sym typeface="Roboto"/>
                </a:rPr>
                <a:t>Our approach for Designed Spaces was to build a dynamic online platform that serves as a central resource for organizations striving to foster a thriving workplace culture and elevate employee skills.</a:t>
              </a:r>
            </a:p>
          </p:txBody>
        </p:sp>
        <p:sp>
          <p:nvSpPr>
            <p:cNvPr name="TextBox 7" id="7"/>
            <p:cNvSpPr txBox="true"/>
            <p:nvPr/>
          </p:nvSpPr>
          <p:spPr>
            <a:xfrm rot="0">
              <a:off x="0" y="4955423"/>
              <a:ext cx="8771446" cy="1334885"/>
            </a:xfrm>
            <a:prstGeom prst="rect">
              <a:avLst/>
            </a:prstGeom>
          </p:spPr>
          <p:txBody>
            <a:bodyPr anchor="t" rtlCol="false" tIns="0" lIns="0" bIns="0" rIns="0">
              <a:spAutoFit/>
            </a:bodyPr>
            <a:lstStyle/>
            <a:p>
              <a:pPr algn="l" marL="0" indent="0" lvl="0">
                <a:lnSpc>
                  <a:spcPts val="2771"/>
                </a:lnSpc>
                <a:spcBef>
                  <a:spcPct val="0"/>
                </a:spcBef>
              </a:pPr>
              <a:r>
                <a:rPr lang="en-US" sz="1847" spc="-8">
                  <a:solidFill>
                    <a:srgbClr val="424242"/>
                  </a:solidFill>
                  <a:latin typeface="Roboto"/>
                  <a:ea typeface="Roboto"/>
                  <a:cs typeface="Roboto"/>
                  <a:sym typeface="Roboto"/>
                </a:rPr>
                <a:t>By crafting a brand identity and web design rooted in professionalism and trust, we ensured that the platform appeals to businesses seeking reliable and impactful solutions..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
            <a:ext cx="18288000" cy="3257550"/>
            <a:chOff x="0" y="0"/>
            <a:chExt cx="24384000" cy="4343400"/>
          </a:xfrm>
        </p:grpSpPr>
        <p:sp>
          <p:nvSpPr>
            <p:cNvPr name="Freeform 3" id="3"/>
            <p:cNvSpPr/>
            <p:nvPr/>
          </p:nvSpPr>
          <p:spPr>
            <a:xfrm flipH="false" flipV="false" rot="0">
              <a:off x="0" y="0"/>
              <a:ext cx="24384000" cy="4343400"/>
            </a:xfrm>
            <a:custGeom>
              <a:avLst/>
              <a:gdLst/>
              <a:ahLst/>
              <a:cxnLst/>
              <a:rect r="r" b="b" t="t" l="l"/>
              <a:pathLst>
                <a:path h="4343400" w="24384000">
                  <a:moveTo>
                    <a:pt x="0" y="0"/>
                  </a:moveTo>
                  <a:lnTo>
                    <a:pt x="24384000" y="0"/>
                  </a:lnTo>
                  <a:lnTo>
                    <a:pt x="24384000" y="4343400"/>
                  </a:lnTo>
                  <a:lnTo>
                    <a:pt x="0" y="4343400"/>
                  </a:lnTo>
                  <a:close/>
                </a:path>
              </a:pathLst>
            </a:custGeom>
            <a:solidFill>
              <a:srgbClr val="31859C"/>
            </a:solidFill>
          </p:spPr>
        </p:sp>
      </p:grpSp>
      <p:sp>
        <p:nvSpPr>
          <p:cNvPr name="AutoShape 4" id="4"/>
          <p:cNvSpPr/>
          <p:nvPr/>
        </p:nvSpPr>
        <p:spPr>
          <a:xfrm rot="5400000">
            <a:off x="947290" y="6860683"/>
            <a:ext cx="6843109" cy="0"/>
          </a:xfrm>
          <a:prstGeom prst="line">
            <a:avLst/>
          </a:prstGeom>
          <a:ln cap="rnd" w="9525">
            <a:solidFill>
              <a:srgbClr val="31859C"/>
            </a:solidFill>
            <a:prstDash val="solid"/>
            <a:headEnd type="none" len="sm" w="sm"/>
            <a:tailEnd type="none" len="sm" w="sm"/>
          </a:ln>
        </p:spPr>
      </p:sp>
      <p:sp>
        <p:nvSpPr>
          <p:cNvPr name="AutoShape 5" id="5"/>
          <p:cNvSpPr/>
          <p:nvPr/>
        </p:nvSpPr>
        <p:spPr>
          <a:xfrm rot="0">
            <a:off x="0" y="3443891"/>
            <a:ext cx="18246628" cy="0"/>
          </a:xfrm>
          <a:prstGeom prst="line">
            <a:avLst/>
          </a:prstGeom>
          <a:ln cap="rnd" w="9525">
            <a:solidFill>
              <a:srgbClr val="31859C"/>
            </a:solidFill>
            <a:prstDash val="solid"/>
            <a:headEnd type="none" len="sm" w="sm"/>
            <a:tailEnd type="none" len="sm" w="sm"/>
          </a:ln>
        </p:spPr>
      </p:sp>
      <p:sp>
        <p:nvSpPr>
          <p:cNvPr name="AutoShape 6" id="6"/>
          <p:cNvSpPr/>
          <p:nvPr/>
        </p:nvSpPr>
        <p:spPr>
          <a:xfrm rot="5400000">
            <a:off x="5243715" y="7053476"/>
            <a:ext cx="7228694" cy="0"/>
          </a:xfrm>
          <a:prstGeom prst="line">
            <a:avLst/>
          </a:prstGeom>
          <a:ln cap="rnd" w="9525">
            <a:solidFill>
              <a:srgbClr val="31859C"/>
            </a:solidFill>
            <a:prstDash val="solid"/>
            <a:headEnd type="none" len="sm" w="sm"/>
            <a:tailEnd type="none" len="sm" w="sm"/>
          </a:ln>
        </p:spPr>
      </p:sp>
      <p:sp>
        <p:nvSpPr>
          <p:cNvPr name="AutoShape 7" id="7"/>
          <p:cNvSpPr/>
          <p:nvPr/>
        </p:nvSpPr>
        <p:spPr>
          <a:xfrm rot="5400000">
            <a:off x="10172548" y="6860683"/>
            <a:ext cx="6843109" cy="0"/>
          </a:xfrm>
          <a:prstGeom prst="line">
            <a:avLst/>
          </a:prstGeom>
          <a:ln cap="rnd" w="9525">
            <a:solidFill>
              <a:srgbClr val="31859C"/>
            </a:solidFill>
            <a:prstDash val="solid"/>
            <a:headEnd type="none" len="sm" w="sm"/>
            <a:tailEnd type="none" len="sm" w="sm"/>
          </a:ln>
        </p:spPr>
      </p:sp>
      <p:sp>
        <p:nvSpPr>
          <p:cNvPr name="TextBox 8" id="8"/>
          <p:cNvSpPr txBox="true"/>
          <p:nvPr/>
        </p:nvSpPr>
        <p:spPr>
          <a:xfrm rot="0">
            <a:off x="2730426" y="1009650"/>
            <a:ext cx="12827148" cy="1390650"/>
          </a:xfrm>
          <a:prstGeom prst="rect">
            <a:avLst/>
          </a:prstGeom>
        </p:spPr>
        <p:txBody>
          <a:bodyPr anchor="t" rtlCol="false" tIns="0" lIns="0" bIns="0" rIns="0">
            <a:spAutoFit/>
          </a:bodyPr>
          <a:lstStyle/>
          <a:p>
            <a:pPr algn="ctr" marL="0" indent="0" lvl="0">
              <a:lnSpc>
                <a:spcPts val="10800"/>
              </a:lnSpc>
            </a:pPr>
            <a:r>
              <a:rPr lang="en-US" sz="9000">
                <a:solidFill>
                  <a:srgbClr val="FFFFFF"/>
                </a:solidFill>
                <a:latin typeface="Roboto"/>
                <a:ea typeface="Roboto"/>
                <a:cs typeface="Roboto"/>
                <a:sym typeface="Roboto"/>
              </a:rPr>
              <a:t>How it works</a:t>
            </a:r>
          </a:p>
        </p:txBody>
      </p:sp>
      <p:grpSp>
        <p:nvGrpSpPr>
          <p:cNvPr name="Group 9" id="9"/>
          <p:cNvGrpSpPr/>
          <p:nvPr/>
        </p:nvGrpSpPr>
        <p:grpSpPr>
          <a:xfrm rot="0">
            <a:off x="526516" y="4809269"/>
            <a:ext cx="3373149" cy="3961563"/>
            <a:chOff x="0" y="0"/>
            <a:chExt cx="4497532" cy="5282084"/>
          </a:xfrm>
        </p:grpSpPr>
        <p:sp>
          <p:nvSpPr>
            <p:cNvPr name="Freeform 10" id="10"/>
            <p:cNvSpPr/>
            <p:nvPr/>
          </p:nvSpPr>
          <p:spPr>
            <a:xfrm flipH="false" flipV="false" rot="0">
              <a:off x="1626777" y="0"/>
              <a:ext cx="1243978" cy="1810021"/>
            </a:xfrm>
            <a:custGeom>
              <a:avLst/>
              <a:gdLst/>
              <a:ahLst/>
              <a:cxnLst/>
              <a:rect r="r" b="b" t="t" l="l"/>
              <a:pathLst>
                <a:path h="1810021" w="1243978">
                  <a:moveTo>
                    <a:pt x="0" y="0"/>
                  </a:moveTo>
                  <a:lnTo>
                    <a:pt x="1243978" y="0"/>
                  </a:lnTo>
                  <a:lnTo>
                    <a:pt x="1243978" y="1810021"/>
                  </a:lnTo>
                  <a:lnTo>
                    <a:pt x="0" y="1810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0" y="2803591"/>
              <a:ext cx="4497532" cy="2478493"/>
            </a:xfrm>
            <a:prstGeom prst="rect">
              <a:avLst/>
            </a:prstGeom>
          </p:spPr>
          <p:txBody>
            <a:bodyPr anchor="t" rtlCol="false" tIns="0" lIns="0" bIns="0" rIns="0">
              <a:spAutoFit/>
            </a:bodyPr>
            <a:lstStyle/>
            <a:p>
              <a:pPr algn="ctr" marL="0" indent="0" lvl="0">
                <a:lnSpc>
                  <a:spcPts val="3747"/>
                </a:lnSpc>
              </a:pPr>
              <a:r>
                <a:rPr lang="en-US" sz="2882" spc="-24">
                  <a:solidFill>
                    <a:srgbClr val="424242"/>
                  </a:solidFill>
                  <a:latin typeface="Roboto"/>
                  <a:ea typeface="Roboto"/>
                  <a:cs typeface="Roboto"/>
                  <a:sym typeface="Roboto"/>
                </a:rPr>
                <a:t>Step 1 - Define</a:t>
              </a:r>
            </a:p>
            <a:p>
              <a:pPr algn="ctr" marL="0" indent="0" lvl="0">
                <a:lnSpc>
                  <a:spcPts val="3747"/>
                </a:lnSpc>
              </a:pPr>
              <a:r>
                <a:rPr lang="en-US" sz="2882" spc="-24">
                  <a:solidFill>
                    <a:srgbClr val="424242"/>
                  </a:solidFill>
                  <a:latin typeface="Roboto"/>
                  <a:ea typeface="Roboto"/>
                  <a:cs typeface="Roboto"/>
                  <a:sym typeface="Roboto"/>
                </a:rPr>
                <a:t>Research Project Charter Target Audience</a:t>
              </a:r>
            </a:p>
          </p:txBody>
        </p:sp>
      </p:grpSp>
      <p:grpSp>
        <p:nvGrpSpPr>
          <p:cNvPr name="Group 12" id="12"/>
          <p:cNvGrpSpPr/>
          <p:nvPr/>
        </p:nvGrpSpPr>
        <p:grpSpPr>
          <a:xfrm rot="0">
            <a:off x="4926879" y="4714461"/>
            <a:ext cx="3373149" cy="4523096"/>
            <a:chOff x="0" y="0"/>
            <a:chExt cx="4497532" cy="6030795"/>
          </a:xfrm>
        </p:grpSpPr>
        <p:sp>
          <p:nvSpPr>
            <p:cNvPr name="Freeform 13" id="13"/>
            <p:cNvSpPr/>
            <p:nvPr/>
          </p:nvSpPr>
          <p:spPr>
            <a:xfrm flipH="false" flipV="false" rot="0">
              <a:off x="1508303" y="0"/>
              <a:ext cx="1480926" cy="1810021"/>
            </a:xfrm>
            <a:custGeom>
              <a:avLst/>
              <a:gdLst/>
              <a:ahLst/>
              <a:cxnLst/>
              <a:rect r="r" b="b" t="t" l="l"/>
              <a:pathLst>
                <a:path h="1810021" w="1480926">
                  <a:moveTo>
                    <a:pt x="0" y="0"/>
                  </a:moveTo>
                  <a:lnTo>
                    <a:pt x="1480926" y="0"/>
                  </a:lnTo>
                  <a:lnTo>
                    <a:pt x="1480926" y="1810021"/>
                  </a:lnTo>
                  <a:lnTo>
                    <a:pt x="0" y="1810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0" y="2930002"/>
              <a:ext cx="4497532" cy="3100793"/>
            </a:xfrm>
            <a:prstGeom prst="rect">
              <a:avLst/>
            </a:prstGeom>
          </p:spPr>
          <p:txBody>
            <a:bodyPr anchor="t" rtlCol="false" tIns="0" lIns="0" bIns="0" rIns="0">
              <a:spAutoFit/>
            </a:bodyPr>
            <a:lstStyle/>
            <a:p>
              <a:pPr algn="ctr" marL="0" indent="0" lvl="0">
                <a:lnSpc>
                  <a:spcPts val="3747"/>
                </a:lnSpc>
              </a:pPr>
              <a:r>
                <a:rPr lang="en-US" sz="2882" spc="-24">
                  <a:solidFill>
                    <a:srgbClr val="424242"/>
                  </a:solidFill>
                  <a:latin typeface="Roboto"/>
                  <a:ea typeface="Roboto"/>
                  <a:cs typeface="Roboto"/>
                  <a:sym typeface="Roboto"/>
                </a:rPr>
                <a:t>Step 2 - Design</a:t>
              </a:r>
            </a:p>
            <a:p>
              <a:pPr algn="ctr" marL="0" indent="0" lvl="0">
                <a:lnSpc>
                  <a:spcPts val="3747"/>
                </a:lnSpc>
              </a:pPr>
              <a:r>
                <a:rPr lang="en-US" sz="2882" spc="-24">
                  <a:solidFill>
                    <a:srgbClr val="424242"/>
                  </a:solidFill>
                  <a:latin typeface="Roboto"/>
                  <a:ea typeface="Roboto"/>
                  <a:cs typeface="Roboto"/>
                  <a:sym typeface="Roboto"/>
                </a:rPr>
                <a:t>Logo Redesign Branding Guide Wireframes Prototyping</a:t>
              </a:r>
            </a:p>
          </p:txBody>
        </p:sp>
      </p:grpSp>
      <p:grpSp>
        <p:nvGrpSpPr>
          <p:cNvPr name="Group 15" id="15"/>
          <p:cNvGrpSpPr/>
          <p:nvPr/>
        </p:nvGrpSpPr>
        <p:grpSpPr>
          <a:xfrm rot="0">
            <a:off x="9539508" y="4714461"/>
            <a:ext cx="3373149" cy="4523096"/>
            <a:chOff x="0" y="0"/>
            <a:chExt cx="4497532" cy="6030795"/>
          </a:xfrm>
        </p:grpSpPr>
        <p:sp>
          <p:nvSpPr>
            <p:cNvPr name="Freeform 16" id="16"/>
            <p:cNvSpPr/>
            <p:nvPr/>
          </p:nvSpPr>
          <p:spPr>
            <a:xfrm flipH="false" flipV="false" rot="0">
              <a:off x="1343756" y="0"/>
              <a:ext cx="1810021" cy="1717874"/>
            </a:xfrm>
            <a:custGeom>
              <a:avLst/>
              <a:gdLst/>
              <a:ahLst/>
              <a:cxnLst/>
              <a:rect r="r" b="b" t="t" l="l"/>
              <a:pathLst>
                <a:path h="1717874" w="1810021">
                  <a:moveTo>
                    <a:pt x="0" y="0"/>
                  </a:moveTo>
                  <a:lnTo>
                    <a:pt x="1810020" y="0"/>
                  </a:lnTo>
                  <a:lnTo>
                    <a:pt x="1810020" y="1717874"/>
                  </a:lnTo>
                  <a:lnTo>
                    <a:pt x="0" y="1717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0" y="2930002"/>
              <a:ext cx="4497532" cy="3100793"/>
            </a:xfrm>
            <a:prstGeom prst="rect">
              <a:avLst/>
            </a:prstGeom>
          </p:spPr>
          <p:txBody>
            <a:bodyPr anchor="t" rtlCol="false" tIns="0" lIns="0" bIns="0" rIns="0">
              <a:spAutoFit/>
            </a:bodyPr>
            <a:lstStyle/>
            <a:p>
              <a:pPr algn="ctr" marL="0" indent="0" lvl="0">
                <a:lnSpc>
                  <a:spcPts val="3747"/>
                </a:lnSpc>
              </a:pPr>
              <a:r>
                <a:rPr lang="en-US" sz="2882" spc="-24">
                  <a:solidFill>
                    <a:srgbClr val="424242"/>
                  </a:solidFill>
                  <a:latin typeface="Roboto"/>
                  <a:ea typeface="Roboto"/>
                  <a:cs typeface="Roboto"/>
                  <a:sym typeface="Roboto"/>
                </a:rPr>
                <a:t>Step 3 - Develop</a:t>
              </a:r>
            </a:p>
            <a:p>
              <a:pPr algn="ctr" marL="0" indent="0" lvl="0">
                <a:lnSpc>
                  <a:spcPts val="3747"/>
                </a:lnSpc>
              </a:pPr>
              <a:r>
                <a:rPr lang="en-US" sz="2882" spc="-24">
                  <a:solidFill>
                    <a:srgbClr val="424242"/>
                  </a:solidFill>
                  <a:latin typeface="Roboto"/>
                  <a:ea typeface="Roboto"/>
                  <a:cs typeface="Roboto"/>
                  <a:sym typeface="Roboto"/>
                </a:rPr>
                <a:t>User Testing Site Building</a:t>
              </a:r>
            </a:p>
            <a:p>
              <a:pPr algn="ctr" marL="0" indent="0" lvl="0">
                <a:lnSpc>
                  <a:spcPts val="3747"/>
                </a:lnSpc>
              </a:pPr>
              <a:r>
                <a:rPr lang="en-US" sz="2882" spc="-24">
                  <a:solidFill>
                    <a:srgbClr val="424242"/>
                  </a:solidFill>
                  <a:latin typeface="Roboto"/>
                  <a:ea typeface="Roboto"/>
                  <a:cs typeface="Roboto"/>
                  <a:sym typeface="Roboto"/>
                </a:rPr>
                <a:t>Brand Implementation</a:t>
              </a:r>
            </a:p>
          </p:txBody>
        </p:sp>
      </p:grpSp>
      <p:grpSp>
        <p:nvGrpSpPr>
          <p:cNvPr name="Group 18" id="18"/>
          <p:cNvGrpSpPr/>
          <p:nvPr/>
        </p:nvGrpSpPr>
        <p:grpSpPr>
          <a:xfrm rot="0">
            <a:off x="14216310" y="4809269"/>
            <a:ext cx="3373149" cy="3961563"/>
            <a:chOff x="0" y="0"/>
            <a:chExt cx="4497532" cy="5282084"/>
          </a:xfrm>
        </p:grpSpPr>
        <p:sp>
          <p:nvSpPr>
            <p:cNvPr name="Freeform 19" id="19"/>
            <p:cNvSpPr/>
            <p:nvPr/>
          </p:nvSpPr>
          <p:spPr>
            <a:xfrm flipH="false" flipV="false" rot="0">
              <a:off x="1422738" y="0"/>
              <a:ext cx="1652055" cy="1810021"/>
            </a:xfrm>
            <a:custGeom>
              <a:avLst/>
              <a:gdLst/>
              <a:ahLst/>
              <a:cxnLst/>
              <a:rect r="r" b="b" t="t" l="l"/>
              <a:pathLst>
                <a:path h="1810021" w="1652055">
                  <a:moveTo>
                    <a:pt x="0" y="0"/>
                  </a:moveTo>
                  <a:lnTo>
                    <a:pt x="1652056" y="0"/>
                  </a:lnTo>
                  <a:lnTo>
                    <a:pt x="1652056" y="1810021"/>
                  </a:lnTo>
                  <a:lnTo>
                    <a:pt x="0" y="1810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0" y="2803591"/>
              <a:ext cx="4497532" cy="2478493"/>
            </a:xfrm>
            <a:prstGeom prst="rect">
              <a:avLst/>
            </a:prstGeom>
          </p:spPr>
          <p:txBody>
            <a:bodyPr anchor="t" rtlCol="false" tIns="0" lIns="0" bIns="0" rIns="0">
              <a:spAutoFit/>
            </a:bodyPr>
            <a:lstStyle/>
            <a:p>
              <a:pPr algn="ctr" marL="0" indent="0" lvl="0">
                <a:lnSpc>
                  <a:spcPts val="3747"/>
                </a:lnSpc>
              </a:pPr>
              <a:r>
                <a:rPr lang="en-US" sz="2882" spc="-24">
                  <a:solidFill>
                    <a:srgbClr val="424242"/>
                  </a:solidFill>
                  <a:latin typeface="Roboto"/>
                  <a:ea typeface="Roboto"/>
                  <a:cs typeface="Roboto"/>
                  <a:sym typeface="Roboto"/>
                </a:rPr>
                <a:t>Step 4 - Prepare for Deploy</a:t>
              </a:r>
            </a:p>
            <a:p>
              <a:pPr algn="ctr" marL="0" indent="0" lvl="0">
                <a:lnSpc>
                  <a:spcPts val="3747"/>
                </a:lnSpc>
              </a:pPr>
              <a:r>
                <a:rPr lang="en-US" sz="2882" spc="-24">
                  <a:solidFill>
                    <a:srgbClr val="424242"/>
                  </a:solidFill>
                  <a:latin typeface="Roboto"/>
                  <a:ea typeface="Roboto"/>
                  <a:cs typeface="Roboto"/>
                  <a:sym typeface="Roboto"/>
                </a:rPr>
                <a:t>Finalize Project Website Hand-off</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329851">
            <a:off x="433242" y="1906236"/>
            <a:ext cx="1419517" cy="19050"/>
            <a:chOff x="0" y="0"/>
            <a:chExt cx="1892689" cy="25400"/>
          </a:xfrm>
        </p:grpSpPr>
        <p:sp>
          <p:nvSpPr>
            <p:cNvPr name="Freeform 3" id="3"/>
            <p:cNvSpPr/>
            <p:nvPr/>
          </p:nvSpPr>
          <p:spPr>
            <a:xfrm flipH="false" flipV="false" rot="0">
              <a:off x="0" y="0"/>
              <a:ext cx="1892681" cy="25400"/>
            </a:xfrm>
            <a:custGeom>
              <a:avLst/>
              <a:gdLst/>
              <a:ahLst/>
              <a:cxnLst/>
              <a:rect r="r" b="b" t="t" l="l"/>
              <a:pathLst>
                <a:path h="25400" w="1892681">
                  <a:moveTo>
                    <a:pt x="12700" y="0"/>
                  </a:moveTo>
                  <a:lnTo>
                    <a:pt x="1879981" y="0"/>
                  </a:lnTo>
                  <a:cubicBezTo>
                    <a:pt x="1886966" y="0"/>
                    <a:pt x="1892681" y="5715"/>
                    <a:pt x="1892681" y="12700"/>
                  </a:cubicBezTo>
                  <a:cubicBezTo>
                    <a:pt x="1892681" y="19685"/>
                    <a:pt x="1886966" y="25400"/>
                    <a:pt x="1879981" y="25400"/>
                  </a:cubicBezTo>
                  <a:lnTo>
                    <a:pt x="12700" y="25400"/>
                  </a:lnTo>
                  <a:cubicBezTo>
                    <a:pt x="5715" y="25400"/>
                    <a:pt x="0" y="19685"/>
                    <a:pt x="0" y="12700"/>
                  </a:cubicBezTo>
                  <a:cubicBezTo>
                    <a:pt x="0" y="5715"/>
                    <a:pt x="5715" y="0"/>
                    <a:pt x="12700" y="0"/>
                  </a:cubicBezTo>
                  <a:close/>
                </a:path>
              </a:pathLst>
            </a:custGeom>
            <a:solidFill>
              <a:srgbClr val="1CADE4"/>
            </a:solidFill>
          </p:spPr>
        </p:sp>
      </p:grpSp>
      <p:grpSp>
        <p:nvGrpSpPr>
          <p:cNvPr name="Group 4" id="4"/>
          <p:cNvGrpSpPr/>
          <p:nvPr/>
        </p:nvGrpSpPr>
        <p:grpSpPr>
          <a:xfrm rot="0">
            <a:off x="0" y="1"/>
            <a:ext cx="18288000" cy="3257550"/>
            <a:chOff x="0" y="0"/>
            <a:chExt cx="24384000" cy="4343400"/>
          </a:xfrm>
        </p:grpSpPr>
        <p:sp>
          <p:nvSpPr>
            <p:cNvPr name="Freeform 5" id="5"/>
            <p:cNvSpPr/>
            <p:nvPr/>
          </p:nvSpPr>
          <p:spPr>
            <a:xfrm flipH="false" flipV="false" rot="0">
              <a:off x="0" y="0"/>
              <a:ext cx="24384000" cy="4343400"/>
            </a:xfrm>
            <a:custGeom>
              <a:avLst/>
              <a:gdLst/>
              <a:ahLst/>
              <a:cxnLst/>
              <a:rect r="r" b="b" t="t" l="l"/>
              <a:pathLst>
                <a:path h="4343400" w="24384000">
                  <a:moveTo>
                    <a:pt x="0" y="0"/>
                  </a:moveTo>
                  <a:lnTo>
                    <a:pt x="24384000" y="0"/>
                  </a:lnTo>
                  <a:lnTo>
                    <a:pt x="24384000" y="4343400"/>
                  </a:lnTo>
                  <a:lnTo>
                    <a:pt x="0" y="4343400"/>
                  </a:lnTo>
                  <a:close/>
                </a:path>
              </a:pathLst>
            </a:custGeom>
            <a:solidFill>
              <a:srgbClr val="31859C"/>
            </a:solidFill>
          </p:spPr>
        </p:sp>
      </p:grpSp>
      <p:sp>
        <p:nvSpPr>
          <p:cNvPr name="TextBox 6" id="6"/>
          <p:cNvSpPr txBox="true"/>
          <p:nvPr/>
        </p:nvSpPr>
        <p:spPr>
          <a:xfrm rot="0">
            <a:off x="1409463" y="1357016"/>
            <a:ext cx="4799886" cy="1035606"/>
          </a:xfrm>
          <a:prstGeom prst="rect">
            <a:avLst/>
          </a:prstGeom>
        </p:spPr>
        <p:txBody>
          <a:bodyPr anchor="t" rtlCol="false" tIns="0" lIns="0" bIns="0" rIns="0">
            <a:spAutoFit/>
          </a:bodyPr>
          <a:lstStyle/>
          <a:p>
            <a:pPr algn="l">
              <a:lnSpc>
                <a:spcPts val="7558"/>
              </a:lnSpc>
            </a:pPr>
            <a:r>
              <a:rPr lang="en-US" sz="6300">
                <a:solidFill>
                  <a:srgbClr val="FFFFFF"/>
                </a:solidFill>
                <a:latin typeface="Roboto"/>
                <a:ea typeface="Roboto"/>
                <a:cs typeface="Roboto"/>
                <a:sym typeface="Roboto"/>
              </a:rPr>
              <a:t>Milestones</a:t>
            </a:r>
          </a:p>
        </p:txBody>
      </p:sp>
      <p:sp>
        <p:nvSpPr>
          <p:cNvPr name="Freeform 7" id="7"/>
          <p:cNvSpPr/>
          <p:nvPr/>
        </p:nvSpPr>
        <p:spPr>
          <a:xfrm flipH="false" flipV="false" rot="0">
            <a:off x="457200" y="3257551"/>
            <a:ext cx="17830800" cy="6546887"/>
          </a:xfrm>
          <a:custGeom>
            <a:avLst/>
            <a:gdLst/>
            <a:ahLst/>
            <a:cxnLst/>
            <a:rect r="r" b="b" t="t" l="l"/>
            <a:pathLst>
              <a:path h="6546887" w="17830800">
                <a:moveTo>
                  <a:pt x="0" y="0"/>
                </a:moveTo>
                <a:lnTo>
                  <a:pt x="17830800" y="0"/>
                </a:lnTo>
                <a:lnTo>
                  <a:pt x="17830800" y="6546887"/>
                </a:lnTo>
                <a:lnTo>
                  <a:pt x="0" y="6546887"/>
                </a:lnTo>
                <a:lnTo>
                  <a:pt x="0" y="0"/>
                </a:lnTo>
                <a:close/>
              </a:path>
            </a:pathLst>
          </a:custGeom>
          <a:blipFill>
            <a:blip r:embed="rId2"/>
            <a:stretch>
              <a:fillRect l="-12418" t="0" r="-1241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032538" y="0"/>
            <a:ext cx="10416296" cy="10399630"/>
            <a:chOff x="0" y="0"/>
            <a:chExt cx="13888395" cy="13866173"/>
          </a:xfrm>
        </p:grpSpPr>
        <p:sp>
          <p:nvSpPr>
            <p:cNvPr name="Freeform 3" id="3"/>
            <p:cNvSpPr/>
            <p:nvPr/>
          </p:nvSpPr>
          <p:spPr>
            <a:xfrm flipH="false" flipV="false" rot="0">
              <a:off x="0" y="0"/>
              <a:ext cx="13888338" cy="13866113"/>
            </a:xfrm>
            <a:custGeom>
              <a:avLst/>
              <a:gdLst/>
              <a:ahLst/>
              <a:cxnLst/>
              <a:rect r="r" b="b" t="t" l="l"/>
              <a:pathLst>
                <a:path h="13866113" w="13888338">
                  <a:moveTo>
                    <a:pt x="13888338" y="13866113"/>
                  </a:moveTo>
                  <a:lnTo>
                    <a:pt x="0" y="13866113"/>
                  </a:lnTo>
                  <a:lnTo>
                    <a:pt x="0" y="0"/>
                  </a:lnTo>
                  <a:close/>
                </a:path>
              </a:pathLst>
            </a:custGeom>
            <a:solidFill>
              <a:srgbClr val="31859C"/>
            </a:solidFill>
          </p:spPr>
        </p:sp>
      </p:grpSp>
      <p:sp>
        <p:nvSpPr>
          <p:cNvPr name="Freeform 4" id="4"/>
          <p:cNvSpPr/>
          <p:nvPr/>
        </p:nvSpPr>
        <p:spPr>
          <a:xfrm flipH="false" flipV="false" rot="0">
            <a:off x="961652" y="5192749"/>
            <a:ext cx="7182596" cy="3491197"/>
          </a:xfrm>
          <a:custGeom>
            <a:avLst/>
            <a:gdLst/>
            <a:ahLst/>
            <a:cxnLst/>
            <a:rect r="r" b="b" t="t" l="l"/>
            <a:pathLst>
              <a:path h="3491197" w="7182596">
                <a:moveTo>
                  <a:pt x="0" y="0"/>
                </a:moveTo>
                <a:lnTo>
                  <a:pt x="7182596" y="0"/>
                </a:lnTo>
                <a:lnTo>
                  <a:pt x="7182596" y="3491197"/>
                </a:lnTo>
                <a:lnTo>
                  <a:pt x="0" y="3491197"/>
                </a:lnTo>
                <a:lnTo>
                  <a:pt x="0" y="0"/>
                </a:lnTo>
                <a:close/>
              </a:path>
            </a:pathLst>
          </a:custGeom>
          <a:blipFill>
            <a:blip r:embed="rId2"/>
            <a:stretch>
              <a:fillRect l="0" t="-22478" r="0" b="-22478"/>
            </a:stretch>
          </a:blipFill>
        </p:spPr>
      </p:sp>
      <p:grpSp>
        <p:nvGrpSpPr>
          <p:cNvPr name="Group 5" id="5"/>
          <p:cNvGrpSpPr/>
          <p:nvPr/>
        </p:nvGrpSpPr>
        <p:grpSpPr>
          <a:xfrm rot="0">
            <a:off x="961652" y="1603054"/>
            <a:ext cx="7182596" cy="3329283"/>
            <a:chOff x="0" y="0"/>
            <a:chExt cx="13699490" cy="6350000"/>
          </a:xfrm>
        </p:grpSpPr>
        <p:sp>
          <p:nvSpPr>
            <p:cNvPr name="Freeform 6" id="6"/>
            <p:cNvSpPr/>
            <p:nvPr/>
          </p:nvSpPr>
          <p:spPr>
            <a:xfrm flipH="false" flipV="false" rot="0">
              <a:off x="0" y="0"/>
              <a:ext cx="13699491" cy="6350000"/>
            </a:xfrm>
            <a:custGeom>
              <a:avLst/>
              <a:gdLst/>
              <a:ahLst/>
              <a:cxnLst/>
              <a:rect r="r" b="b" t="t" l="l"/>
              <a:pathLst>
                <a:path h="6350000" w="13699491">
                  <a:moveTo>
                    <a:pt x="13699489" y="6350000"/>
                  </a:moveTo>
                  <a:lnTo>
                    <a:pt x="0" y="6350000"/>
                  </a:lnTo>
                  <a:lnTo>
                    <a:pt x="0" y="1899920"/>
                  </a:lnTo>
                  <a:cubicBezTo>
                    <a:pt x="0" y="1899920"/>
                    <a:pt x="2849880" y="0"/>
                    <a:pt x="6899910" y="0"/>
                  </a:cubicBezTo>
                  <a:cubicBezTo>
                    <a:pt x="11300460" y="0"/>
                    <a:pt x="13699491" y="1899920"/>
                    <a:pt x="13699491" y="1899920"/>
                  </a:cubicBezTo>
                  <a:lnTo>
                    <a:pt x="13699491" y="6350000"/>
                  </a:lnTo>
                  <a:close/>
                </a:path>
              </a:pathLst>
            </a:custGeom>
            <a:blipFill>
              <a:blip r:embed="rId3"/>
              <a:stretch>
                <a:fillRect l="0" t="-21913" r="0" b="-21913"/>
              </a:stretch>
            </a:blipFill>
          </p:spPr>
        </p:sp>
      </p:grpSp>
      <p:grpSp>
        <p:nvGrpSpPr>
          <p:cNvPr name="Group 7" id="7"/>
          <p:cNvGrpSpPr/>
          <p:nvPr/>
        </p:nvGrpSpPr>
        <p:grpSpPr>
          <a:xfrm rot="0">
            <a:off x="9067800" y="0"/>
            <a:ext cx="9220200" cy="10287000"/>
            <a:chOff x="0" y="0"/>
            <a:chExt cx="2428365" cy="2709333"/>
          </a:xfrm>
        </p:grpSpPr>
        <p:sp>
          <p:nvSpPr>
            <p:cNvPr name="Freeform 8" id="8"/>
            <p:cNvSpPr/>
            <p:nvPr/>
          </p:nvSpPr>
          <p:spPr>
            <a:xfrm flipH="false" flipV="false" rot="0">
              <a:off x="0" y="0"/>
              <a:ext cx="2428365" cy="2709333"/>
            </a:xfrm>
            <a:custGeom>
              <a:avLst/>
              <a:gdLst/>
              <a:ahLst/>
              <a:cxnLst/>
              <a:rect r="r" b="b" t="t" l="l"/>
              <a:pathLst>
                <a:path h="2709333" w="2428365">
                  <a:moveTo>
                    <a:pt x="0" y="0"/>
                  </a:moveTo>
                  <a:lnTo>
                    <a:pt x="2428365" y="0"/>
                  </a:lnTo>
                  <a:lnTo>
                    <a:pt x="2428365" y="2709333"/>
                  </a:lnTo>
                  <a:lnTo>
                    <a:pt x="0" y="2709333"/>
                  </a:lnTo>
                  <a:close/>
                </a:path>
              </a:pathLst>
            </a:custGeom>
            <a:solidFill>
              <a:srgbClr val="046C82"/>
            </a:solidFill>
          </p:spPr>
        </p:sp>
        <p:sp>
          <p:nvSpPr>
            <p:cNvPr name="TextBox 9" id="9"/>
            <p:cNvSpPr txBox="true"/>
            <p:nvPr/>
          </p:nvSpPr>
          <p:spPr>
            <a:xfrm>
              <a:off x="0" y="-66675"/>
              <a:ext cx="2428365" cy="2776008"/>
            </a:xfrm>
            <a:prstGeom prst="rect">
              <a:avLst/>
            </a:prstGeom>
          </p:spPr>
          <p:txBody>
            <a:bodyPr anchor="ctr" rtlCol="false" tIns="50800" lIns="50800" bIns="50800" rIns="50800"/>
            <a:lstStyle/>
            <a:p>
              <a:pPr algn="ctr">
                <a:lnSpc>
                  <a:spcPts val="3150"/>
                </a:lnSpc>
              </a:pPr>
            </a:p>
          </p:txBody>
        </p:sp>
      </p:grpSp>
      <p:grpSp>
        <p:nvGrpSpPr>
          <p:cNvPr name="Group 10" id="10"/>
          <p:cNvGrpSpPr/>
          <p:nvPr/>
        </p:nvGrpSpPr>
        <p:grpSpPr>
          <a:xfrm rot="0">
            <a:off x="9958535" y="3440324"/>
            <a:ext cx="6945165" cy="5597524"/>
            <a:chOff x="0" y="0"/>
            <a:chExt cx="9260220" cy="7463366"/>
          </a:xfrm>
        </p:grpSpPr>
        <p:sp>
          <p:nvSpPr>
            <p:cNvPr name="TextBox 11" id="11"/>
            <p:cNvSpPr txBox="true"/>
            <p:nvPr/>
          </p:nvSpPr>
          <p:spPr>
            <a:xfrm rot="0">
              <a:off x="0" y="19050"/>
              <a:ext cx="9260220" cy="1159442"/>
            </a:xfrm>
            <a:prstGeom prst="rect">
              <a:avLst/>
            </a:prstGeom>
          </p:spPr>
          <p:txBody>
            <a:bodyPr anchor="t" rtlCol="false" tIns="0" lIns="0" bIns="0" rIns="0">
              <a:spAutoFit/>
            </a:bodyPr>
            <a:lstStyle/>
            <a:p>
              <a:pPr algn="l" marL="0" indent="0" lvl="0">
                <a:lnSpc>
                  <a:spcPts val="6430"/>
                </a:lnSpc>
                <a:spcBef>
                  <a:spcPct val="0"/>
                </a:spcBef>
              </a:pPr>
              <a:r>
                <a:rPr lang="en-US" b="true" sz="5845" spc="-23" u="none">
                  <a:solidFill>
                    <a:srgbClr val="FFFFFF"/>
                  </a:solidFill>
                  <a:latin typeface="Arimo Bold"/>
                  <a:ea typeface="Arimo Bold"/>
                  <a:cs typeface="Arimo Bold"/>
                  <a:sym typeface="Arimo Bold"/>
                </a:rPr>
                <a:t>Define - The Project</a:t>
              </a:r>
            </a:p>
          </p:txBody>
        </p:sp>
        <p:sp>
          <p:nvSpPr>
            <p:cNvPr name="TextBox 12" id="12"/>
            <p:cNvSpPr txBox="true"/>
            <p:nvPr/>
          </p:nvSpPr>
          <p:spPr>
            <a:xfrm rot="0">
              <a:off x="0" y="1774559"/>
              <a:ext cx="9260220" cy="5688806"/>
            </a:xfrm>
            <a:prstGeom prst="rect">
              <a:avLst/>
            </a:prstGeom>
          </p:spPr>
          <p:txBody>
            <a:bodyPr anchor="t" rtlCol="false" tIns="0" lIns="0" bIns="0" rIns="0">
              <a:spAutoFit/>
            </a:bodyPr>
            <a:lstStyle/>
            <a:p>
              <a:pPr algn="l" marL="0" indent="0" lvl="0">
                <a:lnSpc>
                  <a:spcPts val="3445"/>
                </a:lnSpc>
                <a:spcBef>
                  <a:spcPct val="0"/>
                </a:spcBef>
              </a:pPr>
              <a:r>
                <a:rPr lang="en-US" sz="2460" u="none">
                  <a:solidFill>
                    <a:srgbClr val="FFFFFF"/>
                  </a:solidFill>
                  <a:latin typeface="Roboto"/>
                  <a:ea typeface="Roboto"/>
                  <a:cs typeface="Roboto"/>
                  <a:sym typeface="Roboto"/>
                </a:rPr>
                <a:t>The initial phase focused on clearly outlining the project scope, establishing effective communication channels, and identifying key deliverables.</a:t>
              </a:r>
            </a:p>
            <a:p>
              <a:pPr algn="l" marL="0" indent="0" lvl="0">
                <a:lnSpc>
                  <a:spcPts val="3445"/>
                </a:lnSpc>
                <a:spcBef>
                  <a:spcPct val="0"/>
                </a:spcBef>
              </a:pPr>
            </a:p>
            <a:p>
              <a:pPr algn="l" marL="0" indent="0" lvl="0">
                <a:lnSpc>
                  <a:spcPts val="3445"/>
                </a:lnSpc>
                <a:spcBef>
                  <a:spcPct val="0"/>
                </a:spcBef>
              </a:pPr>
              <a:r>
                <a:rPr lang="en-US" sz="2460" u="none">
                  <a:solidFill>
                    <a:srgbClr val="FFFFFF"/>
                  </a:solidFill>
                  <a:latin typeface="Roboto"/>
                  <a:ea typeface="Roboto"/>
                  <a:cs typeface="Roboto"/>
                  <a:sym typeface="Roboto"/>
                </a:rPr>
                <a:t>This stage involved creating detailed documentation to set expectations and build a strong foundation for collaboration between the client and the team, ensuring alignment and clarity throughout the project.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DAGW3mh4uPQ</dc:identifier>
  <dcterms:modified xsi:type="dcterms:W3CDTF">2011-08-01T06:04:30Z</dcterms:modified>
  <cp:revision>1</cp:revision>
  <dc:title>adx.pptx</dc:title>
</cp:coreProperties>
</file>